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32" roundtripDataSignature="AMtx7mgsLJloM/RVjm9PU5cTKdYEw8UK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CA">
                <a:solidFill>
                  <a:schemeClr val="dk1"/>
                </a:solidFill>
                <a:latin typeface="Arial"/>
                <a:ea typeface="Arial"/>
                <a:cs typeface="Arial"/>
                <a:sym typeface="Arial"/>
              </a:rPr>
              <a:t>Summary: </a:t>
            </a:r>
            <a:endParaRPr b="1">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fr-CA">
                <a:solidFill>
                  <a:schemeClr val="dk1"/>
                </a:solidFill>
                <a:latin typeface="Arial"/>
                <a:ea typeface="Arial"/>
                <a:cs typeface="Arial"/>
                <a:sym typeface="Arial"/>
              </a:rPr>
              <a:t>There are specific concerns for the francophone membership of Editors Canada. </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Language trends: Plain language a vague concept in French. What is more of a concern is the tension between colloquial language use and “purist” language use in editing–francophone editors are expected to make these decisions that don’t exist in english.</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Communication: There needs to be better communication with francophone membership within all committees. Expectations for bilingualism only from the french side</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Volunteers: They are losing french volunteers/members to a Quebecoise specific organization that developed in reaction to the lack of representation of francophone needs in Editors Canada. The ones who remain are overworked and expected to be both Editors and Translators. The work they are doing is deserving of pay.</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Francophone representation at the National level: There used to be a position for a Francophone representative on the NEC but this position was cut. Only 10% of the Editors Canada membership is francophone, but this number will continue to shrink if the organization does not address the exclusion felt by french members. The participants discussed the opportunity to create a paid position to fill this gap. Even the rebranding of the organization doesn’t actually feel relevant for francophone membership because the language doesn’t reflect a french reality.</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Not all materials available in French: french membership have to work twice as hard to translate materials/communications from the centre of the organization. There are informal tools (eg facebook groups) created by french membership in order to help each other–creates animosity and silos between french members and english members. Eg, even the conference will only be available in english.</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The hard work is being done at the local levels, but they are struggling for resources and direction: local chapters feel like they are constantly relearning how to do the job &amp; the lack of volunteers is felt. </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AutoNum type="arabicPeriod"/>
            </a:pPr>
            <a:r>
              <a:rPr lang="fr-CA">
                <a:solidFill>
                  <a:schemeClr val="dk1"/>
                </a:solidFill>
                <a:latin typeface="Arial"/>
                <a:ea typeface="Arial"/>
                <a:cs typeface="Arial"/>
                <a:sym typeface="Arial"/>
              </a:rPr>
              <a:t>Community outreach and visibility of Editors is poor in Quebec: there are fewer outreach opportunities after the pandemic to promote and recruit new membership &amp; it feels like Quebecoises are not aware of the org.</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Calibri"/>
                <a:ea typeface="Calibri"/>
                <a:cs typeface="Calibri"/>
                <a:sym typeface="Calibri"/>
              </a:rPr>
              <a:t>IDEA</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IDÉE</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START-UP</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DÉMARRAGE</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GROWTH</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CROISSANCE</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MATURITY</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MATURITÉ</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DECLINE</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DÉCLIN</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TURNAROUND</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REDRESSEMENT</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TERMINAL</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ÉTAPE FINALE</a:t>
            </a:r>
            <a:endParaRPr>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5962f0dda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f5962f0dda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98" name="Google Shape;198;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15</a:t>
            </a:r>
            <a:endParaRPr b="0" i="0" sz="1400" u="none" cap="none" strike="noStrike">
              <a:solidFill>
                <a:srgbClr val="000000"/>
              </a:solidFill>
              <a:latin typeface="Arial"/>
              <a:ea typeface="Arial"/>
              <a:cs typeface="Arial"/>
              <a:sym typeface="Arial"/>
            </a:endParaRPr>
          </a:p>
        </p:txBody>
      </p:sp>
      <p:sp>
        <p:nvSpPr>
          <p:cNvPr id="199" name="Google Shape;199;p1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20" name="Google Shape;220;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18</a:t>
            </a:r>
            <a:endParaRPr b="0" i="0" sz="1400" u="none" cap="none" strike="noStrike">
              <a:solidFill>
                <a:srgbClr val="000000"/>
              </a:solidFill>
              <a:latin typeface="Arial"/>
              <a:ea typeface="Arial"/>
              <a:cs typeface="Arial"/>
              <a:sym typeface="Arial"/>
            </a:endParaRPr>
          </a:p>
        </p:txBody>
      </p:sp>
      <p:sp>
        <p:nvSpPr>
          <p:cNvPr id="221" name="Google Shape;221;p18: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Font typeface="Arial"/>
              <a:buChar char="●"/>
            </a:pPr>
            <a:r>
              <a:rPr lang="fr-CA" sz="2100">
                <a:solidFill>
                  <a:schemeClr val="dk1"/>
                </a:solidFill>
                <a:latin typeface="Arial"/>
                <a:ea typeface="Arial"/>
                <a:cs typeface="Arial"/>
                <a:sym typeface="Arial"/>
              </a:rPr>
              <a:t>Supporting action: Transform internal processes for a </a:t>
            </a:r>
            <a:endParaRPr sz="2100">
              <a:solidFill>
                <a:schemeClr val="dk1"/>
              </a:solidFill>
              <a:latin typeface="Arial"/>
              <a:ea typeface="Arial"/>
              <a:cs typeface="Arial"/>
              <a:sym typeface="Arial"/>
            </a:endParaRPr>
          </a:p>
          <a:p>
            <a:pPr indent="-361950" lvl="0" marL="457200" rtl="0" algn="l">
              <a:lnSpc>
                <a:spcPct val="115000"/>
              </a:lnSpc>
              <a:spcBef>
                <a:spcPts val="0"/>
              </a:spcBef>
              <a:spcAft>
                <a:spcPts val="0"/>
              </a:spcAft>
              <a:buClr>
                <a:schemeClr val="dk1"/>
              </a:buClr>
              <a:buSzPts val="2100"/>
              <a:buFont typeface="Arial"/>
              <a:buChar char="●"/>
            </a:pPr>
            <a:r>
              <a:rPr lang="fr-CA" sz="2100">
                <a:solidFill>
                  <a:schemeClr val="dk1"/>
                </a:solidFill>
                <a:latin typeface="Arial"/>
                <a:ea typeface="Arial"/>
                <a:cs typeface="Arial"/>
                <a:sym typeface="Arial"/>
              </a:rPr>
              <a:t>Goal statement: thriving organization and membership</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fr-CA" sz="1400">
                <a:solidFill>
                  <a:schemeClr val="dk1"/>
                </a:solidFill>
                <a:highlight>
                  <a:schemeClr val="lt1"/>
                </a:highlight>
                <a:latin typeface="Arial"/>
                <a:ea typeface="Arial"/>
                <a:cs typeface="Arial"/>
                <a:sym typeface="Arial"/>
              </a:rPr>
              <a:t>What is our goal(s)?</a:t>
            </a:r>
            <a:endParaRPr b="1" i="1" sz="1400">
              <a:solidFill>
                <a:schemeClr val="dk1"/>
              </a:solidFill>
              <a:highlight>
                <a:schemeClr val="lt1"/>
              </a:highlight>
              <a:latin typeface="Arial"/>
              <a:ea typeface="Arial"/>
              <a:cs typeface="Arial"/>
              <a:sym typeface="Arial"/>
            </a:endParaRPr>
          </a:p>
          <a:p>
            <a:pPr indent="-317500" lvl="0" marL="457200" rtl="0" algn="l">
              <a:lnSpc>
                <a:spcPct val="115000"/>
              </a:lnSpc>
              <a:spcBef>
                <a:spcPts val="1200"/>
              </a:spcBef>
              <a:spcAft>
                <a:spcPts val="0"/>
              </a:spcAft>
              <a:buClr>
                <a:schemeClr val="dk1"/>
              </a:buClr>
              <a:buSzPts val="1400"/>
              <a:buFont typeface="Arial"/>
              <a:buChar char="●"/>
            </a:pPr>
            <a:r>
              <a:rPr i="1" lang="fr-CA" sz="1400">
                <a:solidFill>
                  <a:schemeClr val="dk1"/>
                </a:solidFill>
                <a:highlight>
                  <a:schemeClr val="lt1"/>
                </a:highlight>
                <a:latin typeface="Arial"/>
                <a:ea typeface="Arial"/>
                <a:cs typeface="Arial"/>
                <a:sym typeface="Arial"/>
              </a:rPr>
              <a:t>The organization is empowered by a complementary blend of staff and volunteers where everyone feels supported and collaborative.</a:t>
            </a:r>
            <a:endParaRPr i="1" sz="140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i="1" lang="fr-CA" sz="1400">
                <a:solidFill>
                  <a:schemeClr val="dk1"/>
                </a:solidFill>
                <a:highlight>
                  <a:schemeClr val="lt1"/>
                </a:highlight>
                <a:latin typeface="Arial"/>
                <a:ea typeface="Arial"/>
                <a:cs typeface="Arial"/>
                <a:sym typeface="Arial"/>
              </a:rPr>
              <a:t>What are our objectives and how will we achieve them (actions)?</a:t>
            </a:r>
            <a:endParaRPr b="1" i="1" sz="1400">
              <a:solidFill>
                <a:schemeClr val="dk1"/>
              </a:solidFill>
              <a:highlight>
                <a:schemeClr val="lt1"/>
              </a:highlight>
              <a:latin typeface="Arial"/>
              <a:ea typeface="Arial"/>
              <a:cs typeface="Arial"/>
              <a:sym typeface="Arial"/>
            </a:endParaRPr>
          </a:p>
          <a:p>
            <a:pPr indent="-317500" lvl="0" marL="457200" rtl="0" algn="l">
              <a:lnSpc>
                <a:spcPct val="115000"/>
              </a:lnSpc>
              <a:spcBef>
                <a:spcPts val="1200"/>
              </a:spcBef>
              <a:spcAft>
                <a:spcPts val="0"/>
              </a:spcAft>
              <a:buClr>
                <a:schemeClr val="dk1"/>
              </a:buClr>
              <a:buSzPts val="1400"/>
              <a:buFont typeface="Arial"/>
              <a:buChar char="●"/>
            </a:pPr>
            <a:r>
              <a:rPr i="1" lang="fr-CA" sz="1400">
                <a:solidFill>
                  <a:schemeClr val="dk1"/>
                </a:solidFill>
                <a:highlight>
                  <a:schemeClr val="lt1"/>
                </a:highlight>
                <a:latin typeface="Arial"/>
                <a:ea typeface="Arial"/>
                <a:cs typeface="Arial"/>
                <a:sym typeface="Arial"/>
              </a:rPr>
              <a:t>Objective 1: Clarify the delegations to the executive director and staff including decision-making processes and operational direction.</a:t>
            </a:r>
            <a:endParaRPr i="1"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Establish a “Delegation of Duties to the Executive Director” policy</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Create and implement annual operational plan to implement strategic directions</a:t>
            </a:r>
            <a:endParaRPr sz="1400">
              <a:solidFill>
                <a:schemeClr val="dk1"/>
              </a:solidFill>
              <a:highlight>
                <a:schemeClr val="lt1"/>
              </a:highlight>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Arial"/>
              <a:buChar char="●"/>
            </a:pPr>
            <a:r>
              <a:rPr i="1" lang="fr-CA" sz="1400">
                <a:solidFill>
                  <a:schemeClr val="dk1"/>
                </a:solidFill>
                <a:highlight>
                  <a:schemeClr val="lt1"/>
                </a:highlight>
                <a:latin typeface="Arial"/>
                <a:ea typeface="Arial"/>
                <a:cs typeface="Arial"/>
                <a:sym typeface="Arial"/>
              </a:rPr>
              <a:t>Objective 2: Invest in staff and volunteer capacity building and mitigate burnout.</a:t>
            </a:r>
            <a:endParaRPr i="1"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Hire a knowledge management staff member (KM function)</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Clarify communications and collaborations processes between staff, NEC, and volunteers</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Invest in professional development for staff and volunteers</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Identify and clarify where paid/stipend roles are necessary to reflect the scope of work given</a:t>
            </a:r>
            <a:endParaRPr sz="1400">
              <a:solidFill>
                <a:schemeClr val="dk1"/>
              </a:solidFill>
              <a:highlight>
                <a:schemeClr val="lt1"/>
              </a:highlight>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highlight>
                  <a:schemeClr val="lt1"/>
                </a:highlight>
                <a:latin typeface="Arial"/>
                <a:ea typeface="Arial"/>
                <a:cs typeface="Arial"/>
                <a:sym typeface="Arial"/>
              </a:rPr>
              <a:t>Objective 3: Cultivate long-term financial sustainability for the organization</a:t>
            </a:r>
            <a:endParaRPr i="1"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Grow and attract membership (reference SD 4)</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Multi-year budgeting process</a:t>
            </a:r>
            <a:endParaRPr sz="1400">
              <a:solidFill>
                <a:schemeClr val="dk1"/>
              </a:solidFill>
              <a:highlight>
                <a:schemeClr val="lt1"/>
              </a:highlight>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highlight>
                  <a:schemeClr val="lt1"/>
                </a:highlight>
                <a:latin typeface="Arial"/>
                <a:ea typeface="Arial"/>
                <a:cs typeface="Arial"/>
                <a:sym typeface="Arial"/>
              </a:rPr>
              <a:t>ACTION: Evaluate, diversify, and strengthen financial streams</a:t>
            </a:r>
            <a:endParaRPr sz="1400">
              <a:solidFill>
                <a:schemeClr val="dk1"/>
              </a:solidFill>
              <a:highlight>
                <a:schemeClr val="lt1"/>
              </a:highlight>
              <a:latin typeface="Arial"/>
              <a:ea typeface="Arial"/>
              <a:cs typeface="Arial"/>
              <a:sym typeface="Arial"/>
            </a:endParaRPr>
          </a:p>
          <a:p>
            <a:pPr indent="0" lvl="0" marL="0" rtl="0" algn="l">
              <a:lnSpc>
                <a:spcPct val="115000"/>
              </a:lnSpc>
              <a:spcBef>
                <a:spcPts val="1200"/>
              </a:spcBef>
              <a:spcAft>
                <a:spcPts val="1000"/>
              </a:spcAft>
              <a:buSzPts val="1100"/>
              <a:buNone/>
            </a:pPr>
            <a:r>
              <a:t/>
            </a:r>
            <a:endParaRPr>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i="1" lang="fr-CA" sz="1400">
                <a:solidFill>
                  <a:schemeClr val="dk1"/>
                </a:solidFill>
                <a:latin typeface="Arial"/>
                <a:ea typeface="Arial"/>
                <a:cs typeface="Arial"/>
                <a:sym typeface="Arial"/>
              </a:rPr>
              <a:t>What is our goal(s)?</a:t>
            </a:r>
            <a:endParaRPr b="1" i="1" sz="1400">
              <a:solidFill>
                <a:schemeClr val="dk1"/>
              </a:solidFill>
              <a:latin typeface="Arial"/>
              <a:ea typeface="Arial"/>
              <a:cs typeface="Arial"/>
              <a:sym typeface="Arial"/>
            </a:endParaRPr>
          </a:p>
          <a:p>
            <a:pPr indent="-317500" lvl="0" marL="457200" rtl="0" algn="l">
              <a:lnSpc>
                <a:spcPct val="115000"/>
              </a:lnSpc>
              <a:spcBef>
                <a:spcPts val="1200"/>
              </a:spcBef>
              <a:spcAft>
                <a:spcPts val="0"/>
              </a:spcAft>
              <a:buClr>
                <a:schemeClr val="dk1"/>
              </a:buClr>
              <a:buSzPts val="1400"/>
              <a:buFont typeface="Arial"/>
              <a:buChar char="●"/>
            </a:pPr>
            <a:r>
              <a:rPr i="1" lang="fr-CA" sz="1400">
                <a:solidFill>
                  <a:schemeClr val="dk1"/>
                </a:solidFill>
                <a:latin typeface="Arial"/>
                <a:ea typeface="Arial"/>
                <a:cs typeface="Arial"/>
                <a:sym typeface="Arial"/>
              </a:rPr>
              <a:t>Members understand what Editors Canada is and how to access services, programs and supports.</a:t>
            </a:r>
            <a:endParaRPr i="1"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Members feel a sense of community and belonging and are excited to participate in activities and volunteer.</a:t>
            </a:r>
            <a:endParaRPr i="1" sz="14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i="1" lang="fr-CA" sz="1400">
                <a:solidFill>
                  <a:schemeClr val="dk1"/>
                </a:solidFill>
                <a:latin typeface="Arial"/>
                <a:ea typeface="Arial"/>
                <a:cs typeface="Arial"/>
                <a:sym typeface="Arial"/>
              </a:rPr>
              <a:t>What are our objectives and how will we achieve them (actions)?</a:t>
            </a:r>
            <a:endParaRPr b="1" i="1" sz="1400">
              <a:solidFill>
                <a:schemeClr val="dk1"/>
              </a:solidFill>
              <a:latin typeface="Arial"/>
              <a:ea typeface="Arial"/>
              <a:cs typeface="Arial"/>
              <a:sym typeface="Arial"/>
            </a:endParaRPr>
          </a:p>
          <a:p>
            <a:pPr indent="-317500" lvl="0" marL="457200" rtl="0" algn="l">
              <a:lnSpc>
                <a:spcPct val="115000"/>
              </a:lnSpc>
              <a:spcBef>
                <a:spcPts val="120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1: Embody and take concrete actions to support Truth &amp; Reconciliation within the organization and its interactions to the profession.</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Integrate opportunities to learn about Truth &amp; Reconciliation in services and programs including the role of editors in the TRC Calls to Action</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2: Continue to support equity, diversity, inclusion, and accessibility initiatives in organizational processes, programs, and services.</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Accessibility audit of all services and programs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Establish an equity, diversity, inclusion, and accessibility protocol/check-list for all services and programs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Increase EDIA-related professional development and webinar offerings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Continue and expand ways to reduce barriers to membership and participation for equity-denied groups (e.g. fees exemption)</a:t>
            </a:r>
            <a:endParaRPr sz="1400">
              <a:solidFill>
                <a:schemeClr val="dk1"/>
              </a:solidFill>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3: Foster an environment that welcomes, celebrates, and embraces all members.</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Engage BIPOC membership on how to improve programs and services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Engage neurodivergent and disabled membership on how to improve programs and services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Engage Francophone membership on how to improve programs and services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Explore social and community-building activities, events, and mentorship programming</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Improve communications and outreach methods to engage all members</a:t>
            </a:r>
            <a:endParaRPr sz="1400">
              <a:solidFill>
                <a:schemeClr val="dk1"/>
              </a:solidFill>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4: Support bilingualism within the organization and the profession at-large</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Bilingual translation for all programs and services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Increase supports and presence for Francophone membership</a:t>
            </a:r>
            <a:endParaRPr sz="14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1: Continue to provide exemplar professional development, programs and services that explores the complex issues facing editors today, specifically in the Canadian landscape.</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Engage membership to learn about the pressing issues and topics at the forefront of their profession</a:t>
            </a:r>
            <a:endParaRPr sz="1400">
              <a:solidFill>
                <a:schemeClr val="dk1"/>
              </a:solidFill>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2: Continue to strengthen partnerships and collaborations with other editing-related organizations and allied professionals.</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Activate existing partnerships with parallel editing organization</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Establish and expand partnerships with school institutions and publishers</a:t>
            </a:r>
            <a:endParaRPr>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1: Expand programs and services for new and emerging editors.</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Schools programming</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Introductory, intake cohorts for networking community building</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Mentorship program</a:t>
            </a:r>
            <a:endParaRPr sz="1400">
              <a:solidFill>
                <a:schemeClr val="dk1"/>
              </a:solidFill>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2: Prioritize membership recruitment and retention</a:t>
            </a:r>
            <a:endParaRPr i="1" sz="1400">
              <a:solidFill>
                <a:schemeClr val="dk1"/>
              </a:solidFill>
              <a:latin typeface="Arial"/>
              <a:ea typeface="Arial"/>
              <a:cs typeface="Arial"/>
              <a:sym typeface="Arial"/>
            </a:endParaRPr>
          </a:p>
          <a:p>
            <a:pPr indent="-317500" lvl="1" marL="914400" rtl="0" algn="l">
              <a:lnSpc>
                <a:spcPct val="115000"/>
              </a:lnSpc>
              <a:spcBef>
                <a:spcPts val="100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Improve intake processes and start of membership experience</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Develop marketing and communications plan</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Clearly articulate, promote and position membership benefits to prospective members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More advertising and outreach to attract members</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Re-engage lapsed memberships</a:t>
            </a:r>
            <a:endParaRPr>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1: Identify a membership-informed advocacy platform for the organization.</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Engage membership to understand pressing advocacy topics of the profession</a:t>
            </a:r>
            <a:endParaRPr sz="1400">
              <a:solidFill>
                <a:schemeClr val="dk1"/>
              </a:solidFill>
              <a:latin typeface="Arial"/>
              <a:ea typeface="Arial"/>
              <a:cs typeface="Arial"/>
              <a:sym typeface="Arial"/>
            </a:endParaRPr>
          </a:p>
          <a:p>
            <a:pPr indent="-317500" lvl="0" marL="457200" rtl="0" algn="l">
              <a:lnSpc>
                <a:spcPct val="115000"/>
              </a:lnSpc>
              <a:spcBef>
                <a:spcPts val="1000"/>
              </a:spcBef>
              <a:spcAft>
                <a:spcPts val="0"/>
              </a:spcAft>
              <a:buClr>
                <a:schemeClr val="dk1"/>
              </a:buClr>
              <a:buSzPts val="1400"/>
              <a:buFont typeface="Arial"/>
              <a:buChar char="●"/>
            </a:pPr>
            <a:r>
              <a:rPr i="1" lang="fr-CA" sz="1400">
                <a:solidFill>
                  <a:schemeClr val="dk1"/>
                </a:solidFill>
                <a:latin typeface="Arial"/>
                <a:ea typeface="Arial"/>
                <a:cs typeface="Arial"/>
                <a:sym typeface="Arial"/>
              </a:rPr>
              <a:t>Objective 2:  Identify generative ways to advocate for editors in Canada.</a:t>
            </a:r>
            <a:endParaRPr i="1"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Meet and engage with sector leaders and advocates to discuss trends, challenges, and opportunities to support the profession</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Advocate to key elected decision-makers at all levels of government (e.g. Minister of Canadian Heritage, etc.) on the value of the editing profession</a:t>
            </a:r>
            <a:endParaRPr sz="1400">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ACTION: Liaise with post-secondary editing programs and other editing organizations to coordinate shared advocacy objectives</a:t>
            </a:r>
            <a:endParaRPr>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6" name="Google Shape;266;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25</a:t>
            </a:r>
            <a:endParaRPr b="0" i="0" sz="1400" u="none" cap="none" strike="noStrike">
              <a:solidFill>
                <a:srgbClr val="000000"/>
              </a:solidFill>
              <a:latin typeface="Arial"/>
              <a:ea typeface="Arial"/>
              <a:cs typeface="Arial"/>
              <a:sym typeface="Arial"/>
            </a:endParaRPr>
          </a:p>
        </p:txBody>
      </p:sp>
      <p:sp>
        <p:nvSpPr>
          <p:cNvPr id="267" name="Google Shape;267;p2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1" name="Google Shape;8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82" name="Google Shape;82;p3: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CA">
                <a:latin typeface="Calibri"/>
                <a:ea typeface="Calibri"/>
                <a:cs typeface="Calibri"/>
                <a:sym typeface="Calibri"/>
              </a:rPr>
              <a:t>Stakeholder Engagement</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Participation des intervenant·e·s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Key Themes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Thèmes clés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Develop Strategic Priorities from Key Themes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Définir les priorités stratégiques à partir des thèmes clés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Strategic Priority</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Priorité stratégique</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Goal Statement</a:t>
            </a:r>
            <a:endParaRPr>
              <a:latin typeface="Calibri"/>
              <a:ea typeface="Calibri"/>
              <a:cs typeface="Calibri"/>
              <a:sym typeface="Calibri"/>
            </a:endParaRPr>
          </a:p>
          <a:p>
            <a:pPr indent="0" lvl="0" marL="0" rtl="0" algn="l">
              <a:spcBef>
                <a:spcPts val="0"/>
              </a:spcBef>
              <a:spcAft>
                <a:spcPts val="0"/>
              </a:spcAft>
              <a:buNone/>
            </a:pPr>
            <a:r>
              <a:rPr lang="fr-CA">
                <a:highlight>
                  <a:srgbClr val="FFFF00"/>
                </a:highlight>
                <a:latin typeface="Calibri"/>
                <a:ea typeface="Calibri"/>
                <a:cs typeface="Calibri"/>
                <a:sym typeface="Calibri"/>
              </a:rPr>
              <a:t>Énoncé des buts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Specific Objectives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Objectifs spécifiques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Supporting Actions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Mesures de soutien</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Validation and Testing With Key Stakeholders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Validation et mise à l’essai avec les intervenant·e·s clés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What is major strategic orientation for the next 3-5 years?</a:t>
            </a:r>
            <a:endParaRPr>
              <a:latin typeface="Calibri"/>
              <a:ea typeface="Calibri"/>
              <a:cs typeface="Calibri"/>
              <a:sym typeface="Calibri"/>
            </a:endParaRPr>
          </a:p>
          <a:p>
            <a:pPr indent="0" lvl="0" marL="0" rtl="0" algn="l">
              <a:spcBef>
                <a:spcPts val="0"/>
              </a:spcBef>
              <a:spcAft>
                <a:spcPts val="0"/>
              </a:spcAft>
              <a:buNone/>
            </a:pPr>
            <a:r>
              <a:rPr lang="fr-CA">
                <a:latin typeface="Calibri"/>
                <a:ea typeface="Calibri"/>
                <a:cs typeface="Calibri"/>
                <a:sym typeface="Calibri"/>
              </a:rPr>
              <a:t>Quelle est la principale orientation stratégique pour les 3 à 5 années à venir?</a:t>
            </a:r>
            <a:endParaRPr>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22" name="Google Shape;122;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fr-CA" sz="14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23" name="Google Shape;123;p6: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3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39"/>
          <p:cNvSpPr txBox="1"/>
          <p:nvPr>
            <p:ph type="title"/>
          </p:nvPr>
        </p:nvSpPr>
        <p:spPr>
          <a:xfrm>
            <a:off x="866215" y="730251"/>
            <a:ext cx="6571200" cy="530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8" name="Google Shape;58;p39"/>
          <p:cNvSpPr txBox="1"/>
          <p:nvPr>
            <p:ph idx="1" type="body"/>
          </p:nvPr>
        </p:nvSpPr>
        <p:spPr>
          <a:xfrm>
            <a:off x="866215" y="1952625"/>
            <a:ext cx="3618900" cy="2562300"/>
          </a:xfrm>
          <a:prstGeom prst="rect">
            <a:avLst/>
          </a:prstGeom>
          <a:noFill/>
          <a:ln>
            <a:noFill/>
          </a:ln>
        </p:spPr>
        <p:txBody>
          <a:bodyPr anchorCtr="0" anchor="t" bIns="34275" lIns="68575" spcFirstLastPara="1" rIns="68575" wrap="square" tIns="34275">
            <a:normAutofit/>
          </a:bodyPr>
          <a:lstStyle>
            <a:lvl1pPr indent="-298450" lvl="0" marL="457200" algn="l">
              <a:lnSpc>
                <a:spcPct val="115000"/>
              </a:lnSpc>
              <a:spcBef>
                <a:spcPts val="800"/>
              </a:spcBef>
              <a:spcAft>
                <a:spcPts val="0"/>
              </a:spcAft>
              <a:buSzPts val="1100"/>
              <a:buChar char="●"/>
              <a:defRPr/>
            </a:lvl1pPr>
            <a:lvl2pPr indent="-298450" lvl="1" marL="914400" algn="l">
              <a:lnSpc>
                <a:spcPct val="115000"/>
              </a:lnSpc>
              <a:spcBef>
                <a:spcPts val="800"/>
              </a:spcBef>
              <a:spcAft>
                <a:spcPts val="0"/>
              </a:spcAft>
              <a:buSzPts val="1100"/>
              <a:buChar char="○"/>
              <a:defRPr/>
            </a:lvl2pPr>
            <a:lvl3pPr indent="-298450" lvl="2" marL="1371600" algn="l">
              <a:lnSpc>
                <a:spcPct val="115000"/>
              </a:lnSpc>
              <a:spcBef>
                <a:spcPts val="800"/>
              </a:spcBef>
              <a:spcAft>
                <a:spcPts val="0"/>
              </a:spcAft>
              <a:buSzPts val="1100"/>
              <a:buChar char="■"/>
              <a:defRPr/>
            </a:lvl3pPr>
            <a:lvl4pPr indent="-298450" lvl="3" marL="1828800" algn="l">
              <a:lnSpc>
                <a:spcPct val="115000"/>
              </a:lnSpc>
              <a:spcBef>
                <a:spcPts val="800"/>
              </a:spcBef>
              <a:spcAft>
                <a:spcPts val="0"/>
              </a:spcAft>
              <a:buSzPts val="1100"/>
              <a:buChar char="●"/>
              <a:defRPr/>
            </a:lvl4pPr>
            <a:lvl5pPr indent="-298450" lvl="4" marL="2286000" algn="l">
              <a:lnSpc>
                <a:spcPct val="115000"/>
              </a:lnSpc>
              <a:spcBef>
                <a:spcPts val="800"/>
              </a:spcBef>
              <a:spcAft>
                <a:spcPts val="0"/>
              </a:spcAft>
              <a:buSzPts val="1100"/>
              <a:buChar char="○"/>
              <a:defRPr/>
            </a:lvl5pPr>
            <a:lvl6pPr indent="-298450" lvl="5" marL="2743200" algn="l">
              <a:lnSpc>
                <a:spcPct val="115000"/>
              </a:lnSpc>
              <a:spcBef>
                <a:spcPts val="800"/>
              </a:spcBef>
              <a:spcAft>
                <a:spcPts val="0"/>
              </a:spcAft>
              <a:buSzPts val="1100"/>
              <a:buChar char="■"/>
              <a:defRPr/>
            </a:lvl6pPr>
            <a:lvl7pPr indent="-298450" lvl="6" marL="3200400" algn="l">
              <a:lnSpc>
                <a:spcPct val="115000"/>
              </a:lnSpc>
              <a:spcBef>
                <a:spcPts val="800"/>
              </a:spcBef>
              <a:spcAft>
                <a:spcPts val="0"/>
              </a:spcAft>
              <a:buSzPts val="1100"/>
              <a:buChar char="●"/>
              <a:defRPr/>
            </a:lvl7pPr>
            <a:lvl8pPr indent="-298450" lvl="7" marL="3657600" algn="l">
              <a:lnSpc>
                <a:spcPct val="115000"/>
              </a:lnSpc>
              <a:spcBef>
                <a:spcPts val="800"/>
              </a:spcBef>
              <a:spcAft>
                <a:spcPts val="0"/>
              </a:spcAft>
              <a:buSzPts val="1100"/>
              <a:buChar char="○"/>
              <a:defRPr/>
            </a:lvl8pPr>
            <a:lvl9pPr indent="-298450" lvl="8" marL="4114800" algn="l">
              <a:lnSpc>
                <a:spcPct val="115000"/>
              </a:lnSpc>
              <a:spcBef>
                <a:spcPts val="800"/>
              </a:spcBef>
              <a:spcAft>
                <a:spcPts val="0"/>
              </a:spcAft>
              <a:buSzPts val="1100"/>
              <a:buChar char="■"/>
              <a:defRPr/>
            </a:lvl9pPr>
          </a:lstStyle>
          <a:p/>
        </p:txBody>
      </p:sp>
      <p:sp>
        <p:nvSpPr>
          <p:cNvPr id="59" name="Google Shape;59;p39"/>
          <p:cNvSpPr txBox="1"/>
          <p:nvPr>
            <p:ph idx="2" type="body"/>
          </p:nvPr>
        </p:nvSpPr>
        <p:spPr>
          <a:xfrm>
            <a:off x="4656534" y="1952625"/>
            <a:ext cx="3618900" cy="2562300"/>
          </a:xfrm>
          <a:prstGeom prst="rect">
            <a:avLst/>
          </a:prstGeom>
          <a:noFill/>
          <a:ln>
            <a:noFill/>
          </a:ln>
        </p:spPr>
        <p:txBody>
          <a:bodyPr anchorCtr="0" anchor="t" bIns="34275" lIns="68575" spcFirstLastPara="1" rIns="68575" wrap="square" tIns="34275">
            <a:normAutofit/>
          </a:bodyPr>
          <a:lstStyle>
            <a:lvl1pPr indent="-298450" lvl="0" marL="457200" algn="l">
              <a:lnSpc>
                <a:spcPct val="115000"/>
              </a:lnSpc>
              <a:spcBef>
                <a:spcPts val="800"/>
              </a:spcBef>
              <a:spcAft>
                <a:spcPts val="0"/>
              </a:spcAft>
              <a:buSzPts val="1100"/>
              <a:buChar char="●"/>
              <a:defRPr/>
            </a:lvl1pPr>
            <a:lvl2pPr indent="-298450" lvl="1" marL="914400" algn="l">
              <a:lnSpc>
                <a:spcPct val="115000"/>
              </a:lnSpc>
              <a:spcBef>
                <a:spcPts val="800"/>
              </a:spcBef>
              <a:spcAft>
                <a:spcPts val="0"/>
              </a:spcAft>
              <a:buSzPts val="1100"/>
              <a:buChar char="○"/>
              <a:defRPr/>
            </a:lvl2pPr>
            <a:lvl3pPr indent="-298450" lvl="2" marL="1371600" algn="l">
              <a:lnSpc>
                <a:spcPct val="115000"/>
              </a:lnSpc>
              <a:spcBef>
                <a:spcPts val="800"/>
              </a:spcBef>
              <a:spcAft>
                <a:spcPts val="0"/>
              </a:spcAft>
              <a:buSzPts val="1100"/>
              <a:buChar char="■"/>
              <a:defRPr/>
            </a:lvl3pPr>
            <a:lvl4pPr indent="-298450" lvl="3" marL="1828800" algn="l">
              <a:lnSpc>
                <a:spcPct val="115000"/>
              </a:lnSpc>
              <a:spcBef>
                <a:spcPts val="800"/>
              </a:spcBef>
              <a:spcAft>
                <a:spcPts val="0"/>
              </a:spcAft>
              <a:buSzPts val="1100"/>
              <a:buChar char="●"/>
              <a:defRPr/>
            </a:lvl4pPr>
            <a:lvl5pPr indent="-298450" lvl="4" marL="2286000" algn="l">
              <a:lnSpc>
                <a:spcPct val="115000"/>
              </a:lnSpc>
              <a:spcBef>
                <a:spcPts val="800"/>
              </a:spcBef>
              <a:spcAft>
                <a:spcPts val="0"/>
              </a:spcAft>
              <a:buSzPts val="1100"/>
              <a:buChar char="○"/>
              <a:defRPr/>
            </a:lvl5pPr>
            <a:lvl6pPr indent="-298450" lvl="5" marL="2743200" algn="l">
              <a:lnSpc>
                <a:spcPct val="115000"/>
              </a:lnSpc>
              <a:spcBef>
                <a:spcPts val="800"/>
              </a:spcBef>
              <a:spcAft>
                <a:spcPts val="0"/>
              </a:spcAft>
              <a:buSzPts val="1100"/>
              <a:buChar char="■"/>
              <a:defRPr/>
            </a:lvl6pPr>
            <a:lvl7pPr indent="-298450" lvl="6" marL="3200400" algn="l">
              <a:lnSpc>
                <a:spcPct val="115000"/>
              </a:lnSpc>
              <a:spcBef>
                <a:spcPts val="800"/>
              </a:spcBef>
              <a:spcAft>
                <a:spcPts val="0"/>
              </a:spcAft>
              <a:buSzPts val="1100"/>
              <a:buChar char="●"/>
              <a:defRPr/>
            </a:lvl7pPr>
            <a:lvl8pPr indent="-298450" lvl="7" marL="3657600" algn="l">
              <a:lnSpc>
                <a:spcPct val="115000"/>
              </a:lnSpc>
              <a:spcBef>
                <a:spcPts val="800"/>
              </a:spcBef>
              <a:spcAft>
                <a:spcPts val="0"/>
              </a:spcAft>
              <a:buSzPts val="1100"/>
              <a:buChar char="○"/>
              <a:defRPr/>
            </a:lvl8pPr>
            <a:lvl9pPr indent="-298450" lvl="8" marL="4114800" algn="l">
              <a:lnSpc>
                <a:spcPct val="115000"/>
              </a:lnSpc>
              <a:spcBef>
                <a:spcPts val="800"/>
              </a:spcBef>
              <a:spcAft>
                <a:spcPts val="0"/>
              </a:spcAft>
              <a:buSzPts val="1100"/>
              <a:buChar char="■"/>
              <a:defRPr/>
            </a:lvl9pPr>
          </a:lstStyle>
          <a:p/>
        </p:txBody>
      </p:sp>
      <p:sp>
        <p:nvSpPr>
          <p:cNvPr id="60" name="Google Shape;60;p39"/>
          <p:cNvSpPr txBox="1"/>
          <p:nvPr>
            <p:ph idx="10" type="dt"/>
          </p:nvPr>
        </p:nvSpPr>
        <p:spPr>
          <a:xfrm>
            <a:off x="7989828" y="4793879"/>
            <a:ext cx="743100" cy="2286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1" name="Google Shape;61;p39"/>
          <p:cNvSpPr txBox="1"/>
          <p:nvPr>
            <p:ph idx="11" type="ftr"/>
          </p:nvPr>
        </p:nvSpPr>
        <p:spPr>
          <a:xfrm>
            <a:off x="420833" y="4793879"/>
            <a:ext cx="2895000" cy="2286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62" name="Google Shape;62;p39"/>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rm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 name="Google Shape;1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8" name="Google Shape;18;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0" name="Google Shape;20;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3" name="Google Shape;23;p3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 name="Google Shape;2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3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66" name="Shape 66"/>
        <p:cNvGrpSpPr/>
        <p:nvPr/>
      </p:nvGrpSpPr>
      <p:grpSpPr>
        <a:xfrm>
          <a:off x="0" y="0"/>
          <a:ext cx="0" cy="0"/>
          <a:chOff x="0" y="0"/>
          <a:chExt cx="0" cy="0"/>
        </a:xfrm>
      </p:grpSpPr>
      <p:pic>
        <p:nvPicPr>
          <p:cNvPr id="67" name="Google Shape;67;p1"/>
          <p:cNvPicPr preferRelativeResize="0"/>
          <p:nvPr/>
        </p:nvPicPr>
        <p:blipFill rotWithShape="1">
          <a:blip r:embed="rId3">
            <a:alphaModFix amt="70000"/>
          </a:blip>
          <a:srcRect b="0" l="27301" r="10193" t="0"/>
          <a:stretch/>
        </p:blipFill>
        <p:spPr>
          <a:xfrm>
            <a:off x="-22357" y="0"/>
            <a:ext cx="9249919" cy="5143500"/>
          </a:xfrm>
          <a:prstGeom prst="rect">
            <a:avLst/>
          </a:prstGeom>
          <a:noFill/>
          <a:ln>
            <a:noFill/>
          </a:ln>
        </p:spPr>
      </p:pic>
      <p:sp>
        <p:nvSpPr>
          <p:cNvPr id="68" name="Google Shape;68;p1"/>
          <p:cNvSpPr txBox="1"/>
          <p:nvPr/>
        </p:nvSpPr>
        <p:spPr>
          <a:xfrm>
            <a:off x="-218275" y="1597717"/>
            <a:ext cx="6741300" cy="2340300"/>
          </a:xfrm>
          <a:prstGeom prst="rect">
            <a:avLst/>
          </a:prstGeom>
          <a:solidFill>
            <a:srgbClr val="FFF221"/>
          </a:solidFill>
          <a:ln>
            <a:noFill/>
          </a:ln>
        </p:spPr>
        <p:txBody>
          <a:bodyPr anchorCtr="0" anchor="ctr" bIns="45700" lIns="91425" spcFirstLastPara="1" rIns="91425" wrap="square" tIns="45700">
            <a:normAutofit/>
          </a:bodyPr>
          <a:lstStyle/>
          <a:p>
            <a:pPr indent="0" lvl="0" marL="400050" marR="0" rtl="0" algn="l">
              <a:lnSpc>
                <a:spcPct val="100000"/>
              </a:lnSpc>
              <a:spcBef>
                <a:spcPts val="1000"/>
              </a:spcBef>
              <a:spcAft>
                <a:spcPts val="0"/>
              </a:spcAft>
              <a:buClr>
                <a:srgbClr val="000000"/>
              </a:buClr>
              <a:buSzPts val="3200"/>
              <a:buFont typeface="Arial"/>
              <a:buNone/>
            </a:pPr>
            <a:r>
              <a:rPr b="1" i="0" lang="fr-CA" sz="3200" u="none" cap="none" strike="noStrike">
                <a:solidFill>
                  <a:srgbClr val="252619"/>
                </a:solidFill>
                <a:latin typeface="Arial"/>
                <a:ea typeface="Arial"/>
                <a:cs typeface="Arial"/>
                <a:sym typeface="Arial"/>
              </a:rPr>
              <a:t>Congrès de Réviseurs Canada : Présentation du plan stratégique</a:t>
            </a:r>
            <a:endParaRPr/>
          </a:p>
          <a:p>
            <a:pPr indent="0" lvl="0" marL="400050" marR="0" rtl="0" algn="l">
              <a:lnSpc>
                <a:spcPct val="100000"/>
              </a:lnSpc>
              <a:spcBef>
                <a:spcPts val="1000"/>
              </a:spcBef>
              <a:spcAft>
                <a:spcPts val="0"/>
              </a:spcAft>
              <a:buClr>
                <a:srgbClr val="000000"/>
              </a:buClr>
              <a:buSzPts val="800"/>
              <a:buFont typeface="Arial"/>
              <a:buNone/>
            </a:pPr>
            <a:br>
              <a:rPr b="0" i="0" lang="fr-CA" sz="800" u="none" cap="none" strike="noStrike">
                <a:solidFill>
                  <a:srgbClr val="252619"/>
                </a:solidFill>
                <a:latin typeface="Arial"/>
                <a:ea typeface="Arial"/>
                <a:cs typeface="Arial"/>
                <a:sym typeface="Arial"/>
              </a:rPr>
            </a:br>
            <a:br>
              <a:rPr b="0" i="0" lang="fr-CA" sz="2000" u="none" cap="none" strike="noStrike">
                <a:solidFill>
                  <a:srgbClr val="6C6D6F"/>
                </a:solidFill>
                <a:latin typeface="Arial"/>
                <a:ea typeface="Arial"/>
                <a:cs typeface="Arial"/>
                <a:sym typeface="Arial"/>
              </a:rPr>
            </a:br>
            <a:r>
              <a:rPr b="0" i="0" lang="fr-CA" sz="2000" u="none" cap="none" strike="noStrike">
                <a:solidFill>
                  <a:srgbClr val="6C6D6F"/>
                </a:solidFill>
                <a:latin typeface="Arial"/>
                <a:ea typeface="Arial"/>
                <a:cs typeface="Arial"/>
                <a:sym typeface="Arial"/>
              </a:rPr>
              <a:t>Patricia Huntsman Culture + Communication</a:t>
            </a:r>
            <a:endParaRPr b="0" i="0" sz="1600" u="none" cap="none" strike="noStrike">
              <a:solidFill>
                <a:srgbClr val="6C6D6F"/>
              </a:solidFill>
              <a:latin typeface="Arial"/>
              <a:ea typeface="Arial"/>
              <a:cs typeface="Arial"/>
              <a:sym typeface="Arial"/>
            </a:endParaRPr>
          </a:p>
        </p:txBody>
      </p:sp>
      <p:pic>
        <p:nvPicPr>
          <p:cNvPr id="69" name="Google Shape;69;p1"/>
          <p:cNvPicPr preferRelativeResize="0"/>
          <p:nvPr/>
        </p:nvPicPr>
        <p:blipFill rotWithShape="1">
          <a:blip r:embed="rId4">
            <a:alphaModFix/>
          </a:blip>
          <a:srcRect b="0" l="0" r="0" t="0"/>
          <a:stretch/>
        </p:blipFill>
        <p:spPr>
          <a:xfrm>
            <a:off x="274500" y="4626773"/>
            <a:ext cx="996150" cy="34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Ce que nous entendu - membres francophones</a:t>
            </a:r>
            <a:endParaRPr b="1">
              <a:latin typeface="Arial"/>
              <a:ea typeface="Arial"/>
              <a:cs typeface="Arial"/>
              <a:sym typeface="Arial"/>
            </a:endParaRPr>
          </a:p>
        </p:txBody>
      </p:sp>
      <p:sp>
        <p:nvSpPr>
          <p:cNvPr id="151" name="Google Shape;151;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20000"/>
          </a:bodyPr>
          <a:lstStyle/>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Les tendances linguistiques – il y a des tensions concernant l’utilisation de la langue courante et un français « puriste ».</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La communication n’est pas très bonne avec les membres francophones – on s’attend à ce que les membres francophones soient bilingues.</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La perte de bénévoles et de membres francophones au profit d’une organisation québécoise.</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On s’attend à ce que les bénévoles francophones soient à la fois réviseurs et traducteurs.</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Les francophones ne sont pas représentés à l’échelle nationale.</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Ce ne sont pas tous les documents qui sont offerts en français.</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De gros efforts sont déployés à l’échelle locale, mais on a du mal à obtenir des ressources et à trouver une orientation.</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 rayonnement et la visibilité de Réviseurs Canada laissent à désirer au Québec.</a:t>
            </a:r>
            <a:endParaRPr>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Évaluation du cycle de vie des organismes</a:t>
            </a:r>
            <a:endParaRPr b="1">
              <a:latin typeface="Arial"/>
              <a:ea typeface="Arial"/>
              <a:cs typeface="Arial"/>
              <a:sym typeface="Arial"/>
            </a:endParaRPr>
          </a:p>
        </p:txBody>
      </p:sp>
      <p:pic>
        <p:nvPicPr>
          <p:cNvPr id="157" name="Google Shape;157;p11"/>
          <p:cNvPicPr preferRelativeResize="0"/>
          <p:nvPr/>
        </p:nvPicPr>
        <p:blipFill rotWithShape="1">
          <a:blip r:embed="rId3">
            <a:alphaModFix/>
          </a:blip>
          <a:srcRect b="0" l="0" r="0" t="25733"/>
          <a:stretch/>
        </p:blipFill>
        <p:spPr>
          <a:xfrm>
            <a:off x="538925" y="1462675"/>
            <a:ext cx="7741024" cy="2767400"/>
          </a:xfrm>
          <a:prstGeom prst="rect">
            <a:avLst/>
          </a:prstGeom>
          <a:noFill/>
          <a:ln>
            <a:noFill/>
          </a:ln>
        </p:spPr>
      </p:pic>
      <p:sp>
        <p:nvSpPr>
          <p:cNvPr id="158" name="Google Shape;158;p11"/>
          <p:cNvSpPr/>
          <p:nvPr/>
        </p:nvSpPr>
        <p:spPr>
          <a:xfrm>
            <a:off x="6277056" y="2502012"/>
            <a:ext cx="491784" cy="475877"/>
          </a:xfrm>
          <a:custGeom>
            <a:rect b="b" l="l" r="r" t="t"/>
            <a:pathLst>
              <a:path extrusionOk="0" h="569912" w="588963">
                <a:moveTo>
                  <a:pt x="1" y="217686"/>
                </a:moveTo>
                <a:lnTo>
                  <a:pt x="224965" y="217688"/>
                </a:lnTo>
                <a:lnTo>
                  <a:pt x="294482" y="0"/>
                </a:lnTo>
                <a:lnTo>
                  <a:pt x="363998" y="217688"/>
                </a:lnTo>
                <a:lnTo>
                  <a:pt x="588962" y="217686"/>
                </a:lnTo>
                <a:lnTo>
                  <a:pt x="406961" y="352224"/>
                </a:lnTo>
                <a:lnTo>
                  <a:pt x="476481" y="569911"/>
                </a:lnTo>
                <a:lnTo>
                  <a:pt x="294482" y="435371"/>
                </a:lnTo>
                <a:lnTo>
                  <a:pt x="112482" y="569911"/>
                </a:lnTo>
                <a:lnTo>
                  <a:pt x="182002" y="352224"/>
                </a:lnTo>
                <a:lnTo>
                  <a:pt x="1" y="217686"/>
                </a:lnTo>
                <a:close/>
              </a:path>
            </a:pathLst>
          </a:custGeom>
          <a:solidFill>
            <a:srgbClr val="FFFF00"/>
          </a:solidFill>
          <a:ln cap="flat" cmpd="sng" w="9525">
            <a:solidFill>
              <a:srgbClr val="4A7EBB"/>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9" name="Google Shape;159;p11"/>
          <p:cNvSpPr txBox="1"/>
          <p:nvPr/>
        </p:nvSpPr>
        <p:spPr>
          <a:xfrm>
            <a:off x="374925" y="3718800"/>
            <a:ext cx="8631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CA" sz="1500">
                <a:solidFill>
                  <a:schemeClr val="dk1"/>
                </a:solidFill>
              </a:rPr>
              <a:t>IDÉE</a:t>
            </a:r>
            <a:endParaRPr b="1" sz="1500">
              <a:solidFill>
                <a:schemeClr val="dk1"/>
              </a:solidFill>
            </a:endParaRPr>
          </a:p>
          <a:p>
            <a:pPr indent="0" lvl="0" marL="0" rtl="0" algn="l">
              <a:spcBef>
                <a:spcPts val="0"/>
              </a:spcBef>
              <a:spcAft>
                <a:spcPts val="0"/>
              </a:spcAft>
              <a:buClr>
                <a:schemeClr val="dk1"/>
              </a:buClr>
              <a:buSzPts val="1100"/>
              <a:buFont typeface="Arial"/>
              <a:buNone/>
            </a:pPr>
            <a:r>
              <a:t/>
            </a:r>
            <a:endParaRPr b="1" sz="1500">
              <a:solidFill>
                <a:schemeClr val="dk2"/>
              </a:solidFill>
            </a:endParaRPr>
          </a:p>
          <a:p>
            <a:pPr indent="0" lvl="0" marL="0" rtl="0" algn="l">
              <a:spcBef>
                <a:spcPts val="0"/>
              </a:spcBef>
              <a:spcAft>
                <a:spcPts val="0"/>
              </a:spcAft>
              <a:buNone/>
            </a:pPr>
            <a:r>
              <a:t/>
            </a:r>
            <a:endParaRPr b="1" sz="1500">
              <a:solidFill>
                <a:schemeClr val="dk2"/>
              </a:solidFill>
            </a:endParaRPr>
          </a:p>
        </p:txBody>
      </p:sp>
      <p:sp>
        <p:nvSpPr>
          <p:cNvPr id="160" name="Google Shape;160;p11"/>
          <p:cNvSpPr txBox="1"/>
          <p:nvPr/>
        </p:nvSpPr>
        <p:spPr>
          <a:xfrm>
            <a:off x="963025" y="3718800"/>
            <a:ext cx="13173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DÉMARRAGE</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
        <p:nvSpPr>
          <p:cNvPr id="161" name="Google Shape;161;p11"/>
          <p:cNvSpPr txBox="1"/>
          <p:nvPr/>
        </p:nvSpPr>
        <p:spPr>
          <a:xfrm>
            <a:off x="2148600" y="3718800"/>
            <a:ext cx="13173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CROISSANCE</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
        <p:nvSpPr>
          <p:cNvPr id="162" name="Google Shape;162;p11"/>
          <p:cNvSpPr txBox="1"/>
          <p:nvPr/>
        </p:nvSpPr>
        <p:spPr>
          <a:xfrm>
            <a:off x="3354850" y="3718800"/>
            <a:ext cx="13173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MATURITÉ</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
        <p:nvSpPr>
          <p:cNvPr id="163" name="Google Shape;163;p11"/>
          <p:cNvSpPr txBox="1"/>
          <p:nvPr/>
        </p:nvSpPr>
        <p:spPr>
          <a:xfrm>
            <a:off x="4376475" y="3718800"/>
            <a:ext cx="13173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DÉCLIN</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
        <p:nvSpPr>
          <p:cNvPr id="164" name="Google Shape;164;p11"/>
          <p:cNvSpPr txBox="1"/>
          <p:nvPr/>
        </p:nvSpPr>
        <p:spPr>
          <a:xfrm>
            <a:off x="5400875" y="3718800"/>
            <a:ext cx="17127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REDRESSEMENT</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
        <p:nvSpPr>
          <p:cNvPr id="165" name="Google Shape;165;p11"/>
          <p:cNvSpPr txBox="1"/>
          <p:nvPr/>
        </p:nvSpPr>
        <p:spPr>
          <a:xfrm>
            <a:off x="7113575" y="3718800"/>
            <a:ext cx="1794000" cy="379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00">
                <a:solidFill>
                  <a:schemeClr val="dk1"/>
                </a:solidFill>
              </a:rPr>
              <a:t>ÉTAPE FINALE</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1"/>
              </a:solidFill>
            </a:endParaRPr>
          </a:p>
          <a:p>
            <a:pPr indent="0" lvl="0" marL="0" rtl="0" algn="l">
              <a:spcBef>
                <a:spcPts val="0"/>
              </a:spcBef>
              <a:spcAft>
                <a:spcPts val="0"/>
              </a:spcAft>
              <a:buNone/>
            </a:pPr>
            <a:r>
              <a:t/>
            </a:r>
            <a:endParaRPr b="1" sz="1300">
              <a:solidFill>
                <a:schemeClr val="dk2"/>
              </a:solidFill>
            </a:endParaRPr>
          </a:p>
          <a:p>
            <a:pPr indent="0" lvl="0" marL="0" rtl="0" algn="l">
              <a:spcBef>
                <a:spcPts val="0"/>
              </a:spcBef>
              <a:spcAft>
                <a:spcPts val="0"/>
              </a:spcAft>
              <a:buNone/>
            </a:pPr>
            <a:r>
              <a:t/>
            </a:r>
            <a:endParaRPr b="1" sz="13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p:nvPr/>
        </p:nvSpPr>
        <p:spPr>
          <a:xfrm>
            <a:off x="-276225" y="-9525"/>
            <a:ext cx="3619500" cy="5143500"/>
          </a:xfrm>
          <a:prstGeom prst="rect">
            <a:avLst/>
          </a:prstGeom>
          <a:solidFill>
            <a:srgbClr val="D121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2"/>
          <p:cNvSpPr txBox="1"/>
          <p:nvPr>
            <p:ph type="title"/>
          </p:nvPr>
        </p:nvSpPr>
        <p:spPr>
          <a:xfrm rot="-5400000">
            <a:off x="-1171650" y="2533725"/>
            <a:ext cx="3695700" cy="7809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55555"/>
              <a:buNone/>
            </a:pPr>
            <a:r>
              <a:rPr b="1" lang="fr-CA">
                <a:solidFill>
                  <a:schemeClr val="lt1"/>
                </a:solidFill>
                <a:latin typeface="Arial"/>
                <a:ea typeface="Arial"/>
                <a:cs typeface="Arial"/>
                <a:sym typeface="Arial"/>
              </a:rPr>
              <a:t>Analyse de l’évaluation du cycle de vie dans son ensemble</a:t>
            </a:r>
            <a:endParaRPr b="1">
              <a:solidFill>
                <a:schemeClr val="lt1"/>
              </a:solidFill>
              <a:latin typeface="Arial"/>
              <a:ea typeface="Arial"/>
              <a:cs typeface="Arial"/>
              <a:sym typeface="Arial"/>
            </a:endParaRPr>
          </a:p>
        </p:txBody>
      </p:sp>
      <p:pic>
        <p:nvPicPr>
          <p:cNvPr id="172" name="Google Shape;172;p12"/>
          <p:cNvPicPr preferRelativeResize="0"/>
          <p:nvPr/>
        </p:nvPicPr>
        <p:blipFill>
          <a:blip r:embed="rId3">
            <a:alphaModFix/>
          </a:blip>
          <a:stretch>
            <a:fillRect/>
          </a:stretch>
        </p:blipFill>
        <p:spPr>
          <a:xfrm>
            <a:off x="2553500" y="9"/>
            <a:ext cx="6590499" cy="1681891"/>
          </a:xfrm>
          <a:prstGeom prst="rect">
            <a:avLst/>
          </a:prstGeom>
          <a:noFill/>
          <a:ln>
            <a:noFill/>
          </a:ln>
        </p:spPr>
      </p:pic>
      <p:pic>
        <p:nvPicPr>
          <p:cNvPr id="173" name="Google Shape;173;p12"/>
          <p:cNvPicPr preferRelativeResize="0"/>
          <p:nvPr/>
        </p:nvPicPr>
        <p:blipFill>
          <a:blip r:embed="rId4">
            <a:alphaModFix/>
          </a:blip>
          <a:stretch>
            <a:fillRect/>
          </a:stretch>
        </p:blipFill>
        <p:spPr>
          <a:xfrm>
            <a:off x="1367950" y="1681900"/>
            <a:ext cx="7776051" cy="3452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f5962f0dda_0_48"/>
          <p:cNvSpPr/>
          <p:nvPr/>
        </p:nvSpPr>
        <p:spPr>
          <a:xfrm>
            <a:off x="-276225" y="-9525"/>
            <a:ext cx="3619500" cy="5143500"/>
          </a:xfrm>
          <a:prstGeom prst="rect">
            <a:avLst/>
          </a:prstGeom>
          <a:solidFill>
            <a:srgbClr val="D121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f5962f0dda_0_48"/>
          <p:cNvSpPr txBox="1"/>
          <p:nvPr>
            <p:ph type="title"/>
          </p:nvPr>
        </p:nvSpPr>
        <p:spPr>
          <a:xfrm rot="-5400000">
            <a:off x="-1171650" y="2533725"/>
            <a:ext cx="3695700" cy="7809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SzPct val="55555"/>
              <a:buNone/>
            </a:pPr>
            <a:r>
              <a:rPr b="1" lang="fr-CA">
                <a:solidFill>
                  <a:schemeClr val="lt1"/>
                </a:solidFill>
                <a:latin typeface="Arial"/>
                <a:ea typeface="Arial"/>
                <a:cs typeface="Arial"/>
                <a:sym typeface="Arial"/>
              </a:rPr>
              <a:t>Analyse de l’évaluation du cycle de vie dans son ensemble</a:t>
            </a:r>
            <a:endParaRPr b="1">
              <a:solidFill>
                <a:schemeClr val="lt1"/>
              </a:solidFill>
              <a:latin typeface="Arial"/>
              <a:ea typeface="Arial"/>
              <a:cs typeface="Arial"/>
              <a:sym typeface="Arial"/>
            </a:endParaRPr>
          </a:p>
        </p:txBody>
      </p:sp>
      <p:pic>
        <p:nvPicPr>
          <p:cNvPr id="180" name="Google Shape;180;g2f5962f0dda_0_48"/>
          <p:cNvPicPr preferRelativeResize="0"/>
          <p:nvPr/>
        </p:nvPicPr>
        <p:blipFill>
          <a:blip r:embed="rId3">
            <a:alphaModFix/>
          </a:blip>
          <a:stretch>
            <a:fillRect/>
          </a:stretch>
        </p:blipFill>
        <p:spPr>
          <a:xfrm>
            <a:off x="2502850" y="0"/>
            <a:ext cx="6641151" cy="1694817"/>
          </a:xfrm>
          <a:prstGeom prst="rect">
            <a:avLst/>
          </a:prstGeom>
          <a:noFill/>
          <a:ln>
            <a:noFill/>
          </a:ln>
        </p:spPr>
      </p:pic>
      <p:pic>
        <p:nvPicPr>
          <p:cNvPr id="181" name="Google Shape;181;g2f5962f0dda_0_48"/>
          <p:cNvPicPr preferRelativeResize="0"/>
          <p:nvPr/>
        </p:nvPicPr>
        <p:blipFill>
          <a:blip r:embed="rId4">
            <a:alphaModFix/>
          </a:blip>
          <a:stretch>
            <a:fillRect/>
          </a:stretch>
        </p:blipFill>
        <p:spPr>
          <a:xfrm>
            <a:off x="1256475" y="1694825"/>
            <a:ext cx="7887525" cy="22266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fr-CA">
                <a:latin typeface="Arial"/>
                <a:ea typeface="Arial"/>
                <a:cs typeface="Arial"/>
                <a:sym typeface="Arial"/>
              </a:rPr>
              <a:t>Principales caractéristiques à cette étape</a:t>
            </a:r>
            <a:endParaRPr b="1">
              <a:latin typeface="Arial"/>
              <a:ea typeface="Arial"/>
              <a:cs typeface="Arial"/>
              <a:sym typeface="Arial"/>
            </a:endParaRPr>
          </a:p>
        </p:txBody>
      </p:sp>
      <p:sp>
        <p:nvSpPr>
          <p:cNvPr id="187" name="Google Shape;187;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fontScale="92500" lnSpcReduction="20000"/>
          </a:bodyPr>
          <a:lstStyle/>
          <a:p>
            <a:pPr indent="-317500" lvl="0" marL="457200" rtl="0" algn="l">
              <a:lnSpc>
                <a:spcPct val="90000"/>
              </a:lnSpc>
              <a:spcBef>
                <a:spcPts val="800"/>
              </a:spcBef>
              <a:spcAft>
                <a:spcPts val="0"/>
              </a:spcAft>
              <a:buSzPct val="84084"/>
              <a:buFont typeface="Arial"/>
              <a:buChar char="●"/>
            </a:pPr>
            <a:r>
              <a:rPr lang="fr-CA">
                <a:solidFill>
                  <a:schemeClr val="dk1"/>
                </a:solidFill>
                <a:latin typeface="Arial"/>
                <a:ea typeface="Arial"/>
                <a:cs typeface="Arial"/>
                <a:sym typeface="Arial"/>
              </a:rPr>
              <a:t>L’information se trouve à des endroits disparates; l’infrastructure organisationnelle, les systèmes, les ressources et le savoir ne sont pas organisés et gérés.</a:t>
            </a:r>
            <a:endParaRPr>
              <a:solidFill>
                <a:schemeClr val="dk1"/>
              </a:solidFill>
              <a:latin typeface="Arial"/>
              <a:ea typeface="Arial"/>
              <a:cs typeface="Arial"/>
              <a:sym typeface="Arial"/>
            </a:endParaRPr>
          </a:p>
          <a:p>
            <a:pPr indent="-317500" lvl="0" marL="457200" rtl="0" algn="l">
              <a:lnSpc>
                <a:spcPct val="90000"/>
              </a:lnSpc>
              <a:spcBef>
                <a:spcPts val="1000"/>
              </a:spcBef>
              <a:spcAft>
                <a:spcPts val="0"/>
              </a:spcAft>
              <a:buSzPct val="84084"/>
              <a:buFont typeface="Arial"/>
              <a:buChar char="●"/>
            </a:pPr>
            <a:r>
              <a:rPr lang="fr-CA">
                <a:solidFill>
                  <a:schemeClr val="dk1"/>
                </a:solidFill>
                <a:latin typeface="Arial"/>
                <a:ea typeface="Arial"/>
                <a:cs typeface="Arial"/>
                <a:sym typeface="Arial"/>
              </a:rPr>
              <a:t>La situation financière peut être bonne, mais être dépourvue de clarté et d’une trajectoire viable à long terme.</a:t>
            </a:r>
            <a:endParaRPr>
              <a:solidFill>
                <a:schemeClr val="dk1"/>
              </a:solidFill>
              <a:latin typeface="Arial"/>
              <a:ea typeface="Arial"/>
              <a:cs typeface="Arial"/>
              <a:sym typeface="Arial"/>
            </a:endParaRPr>
          </a:p>
          <a:p>
            <a:pPr indent="-317500" lvl="0" marL="457200" rtl="0" algn="l">
              <a:lnSpc>
                <a:spcPct val="90000"/>
              </a:lnSpc>
              <a:spcBef>
                <a:spcPts val="1000"/>
              </a:spcBef>
              <a:spcAft>
                <a:spcPts val="0"/>
              </a:spcAft>
              <a:buSzPct val="84084"/>
              <a:buFont typeface="Arial"/>
              <a:buChar char="●"/>
            </a:pPr>
            <a:r>
              <a:rPr lang="fr-CA">
                <a:solidFill>
                  <a:schemeClr val="dk1"/>
                </a:solidFill>
                <a:latin typeface="Arial"/>
                <a:ea typeface="Arial"/>
                <a:cs typeface="Arial"/>
                <a:sym typeface="Arial"/>
              </a:rPr>
              <a:t>Il peut y avoir des divergences de perspectives et d</a:t>
            </a:r>
            <a:r>
              <a:rPr lang="fr-CA">
                <a:solidFill>
                  <a:schemeClr val="dk1"/>
                </a:solidFill>
                <a:latin typeface="Times New Roman"/>
                <a:ea typeface="Times New Roman"/>
                <a:cs typeface="Times New Roman"/>
                <a:sym typeface="Times New Roman"/>
              </a:rPr>
              <a:t>’</a:t>
            </a:r>
            <a:r>
              <a:rPr lang="fr-CA">
                <a:solidFill>
                  <a:schemeClr val="dk1"/>
                </a:solidFill>
                <a:latin typeface="Arial"/>
                <a:ea typeface="Arial"/>
                <a:cs typeface="Arial"/>
                <a:sym typeface="Arial"/>
              </a:rPr>
              <a:t>opinions sur l</a:t>
            </a:r>
            <a:r>
              <a:rPr lang="fr-CA">
                <a:solidFill>
                  <a:schemeClr val="dk1"/>
                </a:solidFill>
                <a:latin typeface="Times New Roman"/>
                <a:ea typeface="Times New Roman"/>
                <a:cs typeface="Times New Roman"/>
                <a:sym typeface="Times New Roman"/>
              </a:rPr>
              <a:t>’</a:t>
            </a:r>
            <a:r>
              <a:rPr lang="fr-CA">
                <a:solidFill>
                  <a:schemeClr val="dk1"/>
                </a:solidFill>
                <a:latin typeface="Arial"/>
                <a:ea typeface="Arial"/>
                <a:cs typeface="Arial"/>
                <a:sym typeface="Arial"/>
              </a:rPr>
              <a:t>avenir de l</a:t>
            </a:r>
            <a:r>
              <a:rPr lang="fr-CA">
                <a:solidFill>
                  <a:schemeClr val="dk1"/>
                </a:solidFill>
                <a:latin typeface="Times New Roman"/>
                <a:ea typeface="Times New Roman"/>
                <a:cs typeface="Times New Roman"/>
                <a:sym typeface="Times New Roman"/>
              </a:rPr>
              <a:t>’</a:t>
            </a:r>
            <a:r>
              <a:rPr lang="fr-CA">
                <a:solidFill>
                  <a:schemeClr val="dk1"/>
                </a:solidFill>
                <a:latin typeface="Arial"/>
                <a:ea typeface="Arial"/>
                <a:cs typeface="Arial"/>
                <a:sym typeface="Arial"/>
              </a:rPr>
              <a:t>organisation.</a:t>
            </a:r>
            <a:endParaRPr>
              <a:solidFill>
                <a:schemeClr val="dk1"/>
              </a:solidFill>
              <a:latin typeface="Arial"/>
              <a:ea typeface="Arial"/>
              <a:cs typeface="Arial"/>
              <a:sym typeface="Arial"/>
            </a:endParaRPr>
          </a:p>
          <a:p>
            <a:pPr indent="-317500" lvl="0" marL="457200" rtl="0" algn="l">
              <a:lnSpc>
                <a:spcPct val="90000"/>
              </a:lnSpc>
              <a:spcBef>
                <a:spcPts val="1000"/>
              </a:spcBef>
              <a:spcAft>
                <a:spcPts val="0"/>
              </a:spcAft>
              <a:buSzPct val="84084"/>
              <a:buFont typeface="Arial"/>
              <a:buChar char="●"/>
            </a:pPr>
            <a:r>
              <a:rPr lang="fr-CA">
                <a:solidFill>
                  <a:schemeClr val="dk1"/>
                </a:solidFill>
                <a:latin typeface="Arial"/>
                <a:ea typeface="Arial"/>
                <a:cs typeface="Arial"/>
                <a:sym typeface="Arial"/>
              </a:rPr>
              <a:t>Les services et les programmes doivent faire l’objet d’une évaluation et d’une réflexion après une période d’expansion et de croissance.</a:t>
            </a:r>
            <a:endParaRPr>
              <a:solidFill>
                <a:schemeClr val="dk1"/>
              </a:solidFill>
              <a:latin typeface="Arial"/>
              <a:ea typeface="Arial"/>
              <a:cs typeface="Arial"/>
              <a:sym typeface="Arial"/>
            </a:endParaRPr>
          </a:p>
          <a:p>
            <a:pPr indent="-317500" lvl="0" marL="457200" rtl="0" algn="l">
              <a:lnSpc>
                <a:spcPct val="90000"/>
              </a:lnSpc>
              <a:spcBef>
                <a:spcPts val="1000"/>
              </a:spcBef>
              <a:spcAft>
                <a:spcPts val="1000"/>
              </a:spcAft>
              <a:buClr>
                <a:schemeClr val="dk1"/>
              </a:buClr>
              <a:buSzPct val="84084"/>
              <a:buFont typeface="Arial"/>
              <a:buChar char="●"/>
            </a:pPr>
            <a:r>
              <a:rPr lang="fr-CA">
                <a:solidFill>
                  <a:schemeClr val="dk1"/>
                </a:solidFill>
                <a:latin typeface="Arial"/>
                <a:ea typeface="Arial"/>
                <a:cs typeface="Arial"/>
                <a:sym typeface="Arial"/>
              </a:rPr>
              <a:t>Le passage d’un organisme populaire à une structure organisationnelle et administrative à but non lucratif se caractérise par le redressement et le renouvellement.</a:t>
            </a:r>
            <a:endParaRPr>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p:nvPr/>
        </p:nvSpPr>
        <p:spPr>
          <a:xfrm>
            <a:off x="-600000" y="-9525"/>
            <a:ext cx="3619500" cy="5143500"/>
          </a:xfrm>
          <a:prstGeom prst="rect">
            <a:avLst/>
          </a:prstGeom>
          <a:solidFill>
            <a:srgbClr val="D121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4"/>
          <p:cNvSpPr txBox="1"/>
          <p:nvPr>
            <p:ph type="title"/>
          </p:nvPr>
        </p:nvSpPr>
        <p:spPr>
          <a:xfrm>
            <a:off x="260025" y="1417650"/>
            <a:ext cx="2641200" cy="230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b="1" lang="fr-CA">
                <a:solidFill>
                  <a:schemeClr val="lt1"/>
                </a:solidFill>
                <a:latin typeface="Arial"/>
                <a:ea typeface="Arial"/>
                <a:cs typeface="Arial"/>
                <a:sym typeface="Arial"/>
              </a:rPr>
              <a:t>Grands points à retenir de l’ensemble des discussions</a:t>
            </a:r>
            <a:endParaRPr b="1">
              <a:solidFill>
                <a:schemeClr val="lt1"/>
              </a:solidFill>
              <a:latin typeface="Arial"/>
              <a:ea typeface="Arial"/>
              <a:cs typeface="Arial"/>
              <a:sym typeface="Arial"/>
            </a:endParaRPr>
          </a:p>
        </p:txBody>
      </p:sp>
      <p:sp>
        <p:nvSpPr>
          <p:cNvPr id="194" name="Google Shape;194;p14"/>
          <p:cNvSpPr txBox="1"/>
          <p:nvPr>
            <p:ph idx="1" type="body"/>
          </p:nvPr>
        </p:nvSpPr>
        <p:spPr>
          <a:xfrm>
            <a:off x="3227875" y="235475"/>
            <a:ext cx="5604600" cy="4797900"/>
          </a:xfrm>
          <a:prstGeom prst="rect">
            <a:avLst/>
          </a:prstGeom>
          <a:noFill/>
          <a:ln>
            <a:noFill/>
          </a:ln>
        </p:spPr>
        <p:txBody>
          <a:bodyPr anchorCtr="0" anchor="t" bIns="91425" lIns="91425" spcFirstLastPara="1" rIns="91425" wrap="square" tIns="91425">
            <a:normAutofit fontScale="62500" lnSpcReduction="20000"/>
          </a:bodyPr>
          <a:lstStyle/>
          <a:p>
            <a:pPr indent="-321976" lvl="0" marL="4572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Évaluation du cycle de vie : </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Caractéristiques de la croissance, du déclin, du redressement</a:t>
            </a:r>
            <a:endParaRPr/>
          </a:p>
          <a:p>
            <a:pPr indent="-321976" lvl="0" marL="4572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Période de changement et de renouvellement</a:t>
            </a:r>
            <a:endParaRPr/>
          </a:p>
          <a:p>
            <a:pPr indent="-321976" lvl="0" marL="457200" rtl="0" algn="l">
              <a:lnSpc>
                <a:spcPct val="115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Ouverture, mais prudence face aux changements</a:t>
            </a:r>
            <a:endParaRPr/>
          </a:p>
          <a:p>
            <a:pPr indent="-321976" lvl="0" marL="457200" rtl="0" algn="l">
              <a:lnSpc>
                <a:spcPct val="150000"/>
              </a:lnSpc>
              <a:spcBef>
                <a:spcPts val="1000"/>
              </a:spcBef>
              <a:spcAft>
                <a:spcPts val="0"/>
              </a:spcAft>
              <a:buClr>
                <a:schemeClr val="dk1"/>
              </a:buClr>
              <a:buSzPct val="100000"/>
              <a:buFont typeface="Arial"/>
              <a:buChar char="●"/>
            </a:pPr>
            <a:r>
              <a:rPr lang="fr-CA" sz="2100">
                <a:solidFill>
                  <a:schemeClr val="dk1"/>
                </a:solidFill>
                <a:latin typeface="Arial"/>
                <a:ea typeface="Arial"/>
                <a:cs typeface="Arial"/>
                <a:sym typeface="Arial"/>
              </a:rPr>
              <a:t>Lacune dans l</a:t>
            </a:r>
            <a:r>
              <a:rPr lang="fr-CA" sz="2100">
                <a:solidFill>
                  <a:schemeClr val="dk1"/>
                </a:solidFill>
                <a:latin typeface="Times New Roman"/>
                <a:ea typeface="Times New Roman"/>
                <a:cs typeface="Times New Roman"/>
                <a:sym typeface="Times New Roman"/>
              </a:rPr>
              <a:t>’</a:t>
            </a:r>
            <a:r>
              <a:rPr lang="fr-CA" sz="2100">
                <a:solidFill>
                  <a:schemeClr val="dk1"/>
                </a:solidFill>
                <a:latin typeface="Arial"/>
                <a:ea typeface="Arial"/>
                <a:cs typeface="Arial"/>
                <a:sym typeface="Arial"/>
              </a:rPr>
              <a:t>organisation du savoir</a:t>
            </a:r>
            <a:endParaRPr/>
          </a:p>
          <a:p>
            <a:pPr indent="-321976" lvl="0" marL="4572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Nécessité de remanier la structure pour correspondre à la capacité du bénévolat d’aujourd’hui</a:t>
            </a:r>
            <a:endParaRPr sz="2100">
              <a:solidFill>
                <a:schemeClr val="dk1"/>
              </a:solidFill>
              <a:latin typeface="Arial"/>
              <a:ea typeface="Arial"/>
              <a:cs typeface="Arial"/>
              <a:sym typeface="Arial"/>
            </a:endParaRPr>
          </a:p>
          <a:p>
            <a:pPr indent="-321976" lvl="0" marL="4572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Nécessité de satisfaire plusieurs publics</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En début de carrière, à mi-carrière, avec une carrière bien établie</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Différentes compétences technologiques</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Soutien des réviseur·e·s francophones</a:t>
            </a:r>
            <a:endParaRPr/>
          </a:p>
          <a:p>
            <a:pPr indent="-321976" lvl="0" marL="4572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Changement de culture </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Culture organisationnelle</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Aspects générationnels</a:t>
            </a:r>
            <a:endParaRPr/>
          </a:p>
          <a:p>
            <a:pPr indent="-321975" lvl="1" marL="914400" rtl="0" algn="l">
              <a:lnSpc>
                <a:spcPct val="150000"/>
              </a:lnSpc>
              <a:spcBef>
                <a:spcPts val="0"/>
              </a:spcBef>
              <a:spcAft>
                <a:spcPts val="0"/>
              </a:spcAft>
              <a:buClr>
                <a:schemeClr val="dk1"/>
              </a:buClr>
              <a:buSzPct val="100000"/>
              <a:buFont typeface="Arial"/>
              <a:buChar char="○"/>
            </a:pPr>
            <a:r>
              <a:rPr lang="fr-CA" sz="2100">
                <a:solidFill>
                  <a:schemeClr val="dk1"/>
                </a:solidFill>
                <a:latin typeface="Arial"/>
                <a:ea typeface="Arial"/>
                <a:cs typeface="Arial"/>
                <a:sym typeface="Arial"/>
              </a:rPr>
              <a:t>Prise en compte de valeurs divergentes</a:t>
            </a:r>
            <a:endParaRPr sz="21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216D"/>
        </a:solidFill>
      </p:bgPr>
    </p:bg>
    <p:spTree>
      <p:nvGrpSpPr>
        <p:cNvPr id="200" name="Shape 200"/>
        <p:cNvGrpSpPr/>
        <p:nvPr/>
      </p:nvGrpSpPr>
      <p:grpSpPr>
        <a:xfrm>
          <a:off x="0" y="0"/>
          <a:ext cx="0" cy="0"/>
          <a:chOff x="0" y="0"/>
          <a:chExt cx="0" cy="0"/>
        </a:xfrm>
      </p:grpSpPr>
      <p:sp>
        <p:nvSpPr>
          <p:cNvPr id="201" name="Google Shape;201;p15"/>
          <p:cNvSpPr txBox="1"/>
          <p:nvPr/>
        </p:nvSpPr>
        <p:spPr>
          <a:xfrm>
            <a:off x="9365876" y="1913684"/>
            <a:ext cx="138600" cy="22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02" name="Google Shape;202;p15"/>
          <p:cNvSpPr/>
          <p:nvPr/>
        </p:nvSpPr>
        <p:spPr>
          <a:xfrm>
            <a:off x="-1" y="1311493"/>
            <a:ext cx="9144000" cy="3831900"/>
          </a:xfrm>
          <a:prstGeom prst="parallelogram">
            <a:avLst>
              <a:gd fmla="val 55319"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Rounded"/>
              <a:ea typeface="Arial Rounded"/>
              <a:cs typeface="Arial Rounded"/>
              <a:sym typeface="Arial Rounded"/>
            </a:endParaRPr>
          </a:p>
        </p:txBody>
      </p:sp>
      <p:sp>
        <p:nvSpPr>
          <p:cNvPr id="203" name="Google Shape;203;p15"/>
          <p:cNvSpPr txBox="1"/>
          <p:nvPr/>
        </p:nvSpPr>
        <p:spPr>
          <a:xfrm>
            <a:off x="2171875" y="1961300"/>
            <a:ext cx="5571900" cy="118234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1000"/>
              </a:spcAft>
              <a:buClr>
                <a:srgbClr val="000000"/>
              </a:buClr>
              <a:buSzPts val="3200"/>
              <a:buFont typeface="Arial"/>
              <a:buNone/>
            </a:pPr>
            <a:r>
              <a:rPr b="1" i="0" lang="fr-CA" sz="3200" u="none" cap="none" strike="noStrike">
                <a:solidFill>
                  <a:schemeClr val="dk1"/>
                </a:solidFill>
                <a:latin typeface="Arial"/>
                <a:ea typeface="Arial"/>
                <a:cs typeface="Arial"/>
                <a:sym typeface="Arial"/>
              </a:rPr>
              <a:t>Version préliminaire de la vision et de la mission</a:t>
            </a:r>
            <a:endParaRPr b="1" i="0" sz="32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628650" y="1214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fr-CA">
                <a:solidFill>
                  <a:srgbClr val="000000"/>
                </a:solidFill>
                <a:latin typeface="Arial"/>
                <a:ea typeface="Arial"/>
                <a:cs typeface="Arial"/>
                <a:sym typeface="Arial"/>
              </a:rPr>
              <a:t>Les principes fondamentaux actuels</a:t>
            </a:r>
            <a:endParaRPr/>
          </a:p>
        </p:txBody>
      </p:sp>
      <p:sp>
        <p:nvSpPr>
          <p:cNvPr id="209" name="Google Shape;209;p16"/>
          <p:cNvSpPr txBox="1"/>
          <p:nvPr/>
        </p:nvSpPr>
        <p:spPr>
          <a:xfrm>
            <a:off x="628650" y="1042350"/>
            <a:ext cx="4555096" cy="34380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600"/>
              <a:buFont typeface="Arial"/>
              <a:buNone/>
            </a:pPr>
            <a:r>
              <a:rPr b="1" i="0" lang="fr-CA" sz="1600" u="none" cap="none" strike="noStrike">
                <a:solidFill>
                  <a:srgbClr val="000000"/>
                </a:solidFill>
                <a:latin typeface="Arial"/>
                <a:ea typeface="Arial"/>
                <a:cs typeface="Arial"/>
                <a:sym typeface="Arial"/>
              </a:rPr>
              <a:t>L</a:t>
            </a:r>
            <a:r>
              <a:rPr b="1" i="0" lang="fr-CA" sz="1600" u="none" cap="none" strike="noStrike">
                <a:solidFill>
                  <a:srgbClr val="000000"/>
                </a:solidFill>
                <a:latin typeface="Times New Roman"/>
                <a:ea typeface="Times New Roman"/>
                <a:cs typeface="Times New Roman"/>
                <a:sym typeface="Times New Roman"/>
              </a:rPr>
              <a:t>’</a:t>
            </a:r>
            <a:r>
              <a:rPr b="1" i="0" lang="fr-CA" sz="1600" u="none" cap="none" strike="noStrike">
                <a:solidFill>
                  <a:srgbClr val="000000"/>
                </a:solidFill>
                <a:latin typeface="Arial"/>
                <a:ea typeface="Arial"/>
                <a:cs typeface="Arial"/>
                <a:sym typeface="Arial"/>
              </a:rPr>
              <a:t>objectif principal</a:t>
            </a:r>
            <a:endParaRPr/>
          </a:p>
          <a:p>
            <a:pPr indent="0" lvl="0" marL="0" marR="0" rtl="0" algn="l">
              <a:lnSpc>
                <a:spcPct val="115000"/>
              </a:lnSpc>
              <a:spcBef>
                <a:spcPts val="1200"/>
              </a:spcBef>
              <a:spcAft>
                <a:spcPts val="0"/>
              </a:spcAft>
              <a:buClr>
                <a:srgbClr val="000000"/>
              </a:buClr>
              <a:buSzPts val="1600"/>
              <a:buFont typeface="Arial"/>
              <a:buNone/>
            </a:pPr>
            <a:r>
              <a:rPr b="0" i="0" lang="fr-CA" sz="1600" u="none" cap="none" strike="noStrike">
                <a:solidFill>
                  <a:srgbClr val="000000"/>
                </a:solidFill>
                <a:highlight>
                  <a:srgbClr val="FFFFFF"/>
                </a:highlight>
                <a:latin typeface="Arial"/>
                <a:ea typeface="Arial"/>
                <a:cs typeface="Arial"/>
                <a:sym typeface="Arial"/>
              </a:rPr>
              <a:t>L’Association canadienne des réviseurs est une mutuelle dont l’objectif principal vise à soutenir et à défendre les intérêts des réviseurs et à promouvoir l’excellence en révision.</a:t>
            </a:r>
            <a:endParaRPr/>
          </a:p>
          <a:p>
            <a:pPr indent="0" lvl="0" marL="0" marR="0" rtl="0" algn="l">
              <a:lnSpc>
                <a:spcPct val="115000"/>
              </a:lnSpc>
              <a:spcBef>
                <a:spcPts val="1200"/>
              </a:spcBef>
              <a:spcAft>
                <a:spcPts val="0"/>
              </a:spcAft>
              <a:buClr>
                <a:srgbClr val="000000"/>
              </a:buClr>
              <a:buSzPts val="1600"/>
              <a:buFont typeface="Arial"/>
              <a:buNone/>
            </a:pPr>
            <a:r>
              <a:rPr b="1" i="0" lang="fr-CA" sz="1600" u="none" cap="none" strike="noStrike">
                <a:solidFill>
                  <a:srgbClr val="000000"/>
                </a:solidFill>
                <a:highlight>
                  <a:srgbClr val="FFFFFF"/>
                </a:highlight>
                <a:latin typeface="Arial"/>
                <a:ea typeface="Arial"/>
                <a:cs typeface="Arial"/>
                <a:sym typeface="Arial"/>
              </a:rPr>
              <a:t>La mission</a:t>
            </a:r>
            <a:endParaRPr/>
          </a:p>
          <a:p>
            <a:pPr indent="0" lvl="0" marL="0" marR="0" rtl="0" algn="l">
              <a:lnSpc>
                <a:spcPct val="115000"/>
              </a:lnSpc>
              <a:spcBef>
                <a:spcPts val="1200"/>
              </a:spcBef>
              <a:spcAft>
                <a:spcPts val="0"/>
              </a:spcAft>
              <a:buClr>
                <a:srgbClr val="000000"/>
              </a:buClr>
              <a:buSzPts val="1600"/>
              <a:buFont typeface="Arial"/>
              <a:buNone/>
            </a:pPr>
            <a:r>
              <a:rPr b="0" i="0" lang="fr-CA" sz="1600" u="none" cap="none" strike="noStrike">
                <a:solidFill>
                  <a:srgbClr val="000000"/>
                </a:solidFill>
                <a:highlight>
                  <a:srgbClr val="FFFFFF"/>
                </a:highlight>
                <a:latin typeface="Arial"/>
                <a:ea typeface="Arial"/>
                <a:cs typeface="Arial"/>
                <a:sym typeface="Arial"/>
              </a:rPr>
              <a:t>En tant qu’association alimentée par une équipe de bénévoles, notre mission consiste à préciser et à promouvoir des normes professionnelles en révision, à mieux faire comprendre l’utilité de la révision et à offrir des produits et des services aux réviseurs tout au long de leur carrière.</a:t>
            </a:r>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rgbClr val="000000"/>
              </a:solidFill>
              <a:highlight>
                <a:srgbClr val="FFFFFF"/>
              </a:highlight>
              <a:latin typeface="Arial"/>
              <a:ea typeface="Arial"/>
              <a:cs typeface="Arial"/>
              <a:sym typeface="Arial"/>
            </a:endParaRPr>
          </a:p>
          <a:p>
            <a:pPr indent="0" lvl="0" marL="0" marR="0" rtl="0" algn="l">
              <a:lnSpc>
                <a:spcPct val="115000"/>
              </a:lnSpc>
              <a:spcBef>
                <a:spcPts val="10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10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6"/>
          <p:cNvSpPr/>
          <p:nvPr/>
        </p:nvSpPr>
        <p:spPr>
          <a:xfrm>
            <a:off x="5487550" y="979650"/>
            <a:ext cx="3027900" cy="3563400"/>
          </a:xfrm>
          <a:prstGeom prst="rect">
            <a:avLst/>
          </a:prstGeom>
          <a:solidFill>
            <a:srgbClr val="EEEEEE"/>
          </a:solidFill>
          <a:ln cap="flat" cmpd="sng" w="9525">
            <a:solidFill>
              <a:srgbClr val="D121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fr-CA" sz="1500" u="none" cap="none" strike="noStrike">
                <a:solidFill>
                  <a:srgbClr val="000000"/>
                </a:solidFill>
                <a:latin typeface="Arial"/>
                <a:ea typeface="Arial"/>
                <a:cs typeface="Arial"/>
                <a:sym typeface="Arial"/>
              </a:rPr>
              <a:t>Commentaires reçus :</a:t>
            </a:r>
            <a:endParaRPr/>
          </a:p>
          <a:p>
            <a:pPr indent="-209550" lvl="0" marL="228600" marR="0" rtl="0" algn="l">
              <a:lnSpc>
                <a:spcPct val="100000"/>
              </a:lnSpc>
              <a:spcBef>
                <a:spcPts val="0"/>
              </a:spcBef>
              <a:spcAft>
                <a:spcPts val="0"/>
              </a:spcAft>
              <a:buClr>
                <a:srgbClr val="000000"/>
              </a:buClr>
              <a:buSzPts val="1500"/>
              <a:buFont typeface="Arial"/>
              <a:buChar char="●"/>
            </a:pPr>
            <a:r>
              <a:rPr b="0" i="0" lang="fr-CA" sz="1500" u="none" cap="none" strike="noStrike">
                <a:solidFill>
                  <a:srgbClr val="000000"/>
                </a:solidFill>
                <a:latin typeface="Arial"/>
                <a:ea typeface="Arial"/>
                <a:cs typeface="Arial"/>
                <a:sym typeface="Arial"/>
              </a:rPr>
              <a:t>Les énoncés actuels semblent timides et neutres. Les énoncés ne sont pas convaincants.</a:t>
            </a:r>
            <a:endParaRPr/>
          </a:p>
          <a:p>
            <a:pPr indent="-209550" lvl="0" marL="228600" marR="0" rtl="0" algn="l">
              <a:lnSpc>
                <a:spcPct val="100000"/>
              </a:lnSpc>
              <a:spcBef>
                <a:spcPts val="0"/>
              </a:spcBef>
              <a:spcAft>
                <a:spcPts val="0"/>
              </a:spcAft>
              <a:buClr>
                <a:srgbClr val="000000"/>
              </a:buClr>
              <a:buSzPts val="1500"/>
              <a:buFont typeface="Arial"/>
              <a:buChar char="●"/>
            </a:pPr>
            <a:r>
              <a:rPr b="0" i="0" lang="fr-CA" sz="1500" u="none" cap="none" strike="noStrike">
                <a:solidFill>
                  <a:srgbClr val="000000"/>
                </a:solidFill>
                <a:latin typeface="Arial"/>
                <a:ea typeface="Arial"/>
                <a:cs typeface="Arial"/>
                <a:sym typeface="Arial"/>
              </a:rPr>
              <a:t>Il y a là une occasion de jouer un rôle plus « avant-gardiste », un rôle « d’innovation » dans la profession.</a:t>
            </a:r>
            <a:endParaRPr/>
          </a:p>
          <a:p>
            <a:pPr indent="-209550" lvl="0" marL="228600" marR="0" rtl="0" algn="l">
              <a:lnSpc>
                <a:spcPct val="100000"/>
              </a:lnSpc>
              <a:spcBef>
                <a:spcPts val="0"/>
              </a:spcBef>
              <a:spcAft>
                <a:spcPts val="0"/>
              </a:spcAft>
              <a:buClr>
                <a:srgbClr val="000000"/>
              </a:buClr>
              <a:buSzPts val="1500"/>
              <a:buFont typeface="Arial"/>
              <a:buChar char="●"/>
            </a:pPr>
            <a:r>
              <a:rPr b="0" i="0" lang="fr-CA" sz="1500" u="none" cap="none" strike="noStrike">
                <a:solidFill>
                  <a:srgbClr val="000000"/>
                </a:solidFill>
                <a:latin typeface="Arial"/>
                <a:ea typeface="Arial"/>
                <a:cs typeface="Arial"/>
                <a:sym typeface="Arial"/>
              </a:rPr>
              <a:t>Ils doivent inclure un lien communautaire.</a:t>
            </a:r>
            <a:endParaRPr/>
          </a:p>
          <a:p>
            <a:pPr indent="-209550" lvl="0" marL="228600" marR="0" rtl="0" algn="l">
              <a:lnSpc>
                <a:spcPct val="100000"/>
              </a:lnSpc>
              <a:spcBef>
                <a:spcPts val="0"/>
              </a:spcBef>
              <a:spcAft>
                <a:spcPts val="0"/>
              </a:spcAft>
              <a:buClr>
                <a:srgbClr val="000000"/>
              </a:buClr>
              <a:buSzPts val="1500"/>
              <a:buFont typeface="Arial"/>
              <a:buChar char="●"/>
            </a:pPr>
            <a:r>
              <a:rPr b="0" i="0" lang="fr-CA" sz="1500" u="none" cap="none" strike="noStrike">
                <a:solidFill>
                  <a:srgbClr val="000000"/>
                </a:solidFill>
                <a:latin typeface="Arial"/>
                <a:ea typeface="Arial"/>
                <a:cs typeface="Arial"/>
                <a:sym typeface="Arial"/>
              </a:rPr>
              <a:t>Les énoncés ne disent rien sur les tendances actuelles.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type="title"/>
          </p:nvPr>
        </p:nvSpPr>
        <p:spPr>
          <a:xfrm>
            <a:off x="628650" y="273850"/>
            <a:ext cx="5663700" cy="994200"/>
          </a:xfrm>
          <a:prstGeom prst="rect">
            <a:avLst/>
          </a:prstGeom>
          <a:noFill/>
          <a:ln cap="flat" cmpd="sng" w="9525">
            <a:solidFill>
              <a:srgbClr val="D1216D"/>
            </a:solidFill>
            <a:prstDash val="solid"/>
            <a:round/>
            <a:headEnd len="sm" w="sm" type="none"/>
            <a:tailEnd len="sm" w="sm" type="none"/>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1400"/>
              <a:buNone/>
            </a:pPr>
            <a:r>
              <a:rPr b="1" lang="fr-CA">
                <a:solidFill>
                  <a:srgbClr val="000000"/>
                </a:solidFill>
                <a:latin typeface="Arial"/>
                <a:ea typeface="Arial"/>
                <a:cs typeface="Arial"/>
                <a:sym typeface="Arial"/>
              </a:rPr>
              <a:t>Les principes fondamentaux mis à jour</a:t>
            </a:r>
            <a:endParaRPr/>
          </a:p>
        </p:txBody>
      </p:sp>
      <p:sp>
        <p:nvSpPr>
          <p:cNvPr id="216" name="Google Shape;216;p17"/>
          <p:cNvSpPr txBox="1"/>
          <p:nvPr/>
        </p:nvSpPr>
        <p:spPr>
          <a:xfrm>
            <a:off x="628650" y="1422425"/>
            <a:ext cx="6420600" cy="34380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800"/>
              <a:buFont typeface="Arial"/>
              <a:buNone/>
            </a:pPr>
            <a:r>
              <a:rPr b="1" i="0" lang="fr-CA" sz="1800" u="none" cap="none" strike="noStrike">
                <a:solidFill>
                  <a:srgbClr val="000000"/>
                </a:solidFill>
                <a:highlight>
                  <a:srgbClr val="FFF221"/>
                </a:highlight>
                <a:latin typeface="Arial"/>
                <a:ea typeface="Arial"/>
                <a:cs typeface="Arial"/>
                <a:sym typeface="Arial"/>
              </a:rPr>
              <a:t>Vision (futur énoncé)</a:t>
            </a:r>
            <a:endParaRPr b="1" i="0" sz="1800" u="none" cap="none" strike="noStrike">
              <a:solidFill>
                <a:srgbClr val="000000"/>
              </a:solidFill>
              <a:highlight>
                <a:srgbClr val="FFF221"/>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rPr b="0" i="0" lang="fr-CA" sz="1600" u="none" cap="none" strike="noStrike">
                <a:solidFill>
                  <a:srgbClr val="000000"/>
                </a:solidFill>
                <a:highlight>
                  <a:srgbClr val="FFFFFF"/>
                </a:highlight>
                <a:latin typeface="Arial"/>
                <a:ea typeface="Arial"/>
                <a:cs typeface="Arial"/>
                <a:sym typeface="Arial"/>
              </a:rPr>
              <a:t>Les réviseur·e·s du Canada possèdent les compétences et les connaissances pour innover dans une profession en constante évolution et font la promotion de leur valeur professionnelle.</a:t>
            </a:r>
            <a:endParaRPr/>
          </a:p>
          <a:p>
            <a:pPr indent="0" lvl="0" marL="0" marR="0" rtl="0" algn="l">
              <a:lnSpc>
                <a:spcPct val="115000"/>
              </a:lnSpc>
              <a:spcBef>
                <a:spcPts val="1200"/>
              </a:spcBef>
              <a:spcAft>
                <a:spcPts val="0"/>
              </a:spcAft>
              <a:buClr>
                <a:srgbClr val="000000"/>
              </a:buClr>
              <a:buSzPts val="1800"/>
              <a:buFont typeface="Arial"/>
              <a:buNone/>
            </a:pPr>
            <a:r>
              <a:rPr b="1" i="0" lang="fr-CA" sz="1800" u="none" cap="none" strike="noStrike">
                <a:solidFill>
                  <a:srgbClr val="000000"/>
                </a:solidFill>
                <a:highlight>
                  <a:srgbClr val="FFF221"/>
                </a:highlight>
                <a:latin typeface="Arial"/>
                <a:ea typeface="Arial"/>
                <a:cs typeface="Arial"/>
                <a:sym typeface="Arial"/>
              </a:rPr>
              <a:t>Mission (Comment réaliser cet avenir?)</a:t>
            </a:r>
            <a:endParaRPr/>
          </a:p>
          <a:p>
            <a:pPr indent="0" lvl="0" marL="0" marR="0" rtl="0" algn="l">
              <a:lnSpc>
                <a:spcPct val="115000"/>
              </a:lnSpc>
              <a:spcBef>
                <a:spcPts val="1200"/>
              </a:spcBef>
              <a:spcAft>
                <a:spcPts val="0"/>
              </a:spcAft>
              <a:buClr>
                <a:srgbClr val="000000"/>
              </a:buClr>
              <a:buSzPts val="1100"/>
              <a:buFont typeface="Arial"/>
              <a:buNone/>
            </a:pPr>
            <a:r>
              <a:rPr b="0" i="0" lang="fr-CA" sz="1600" u="none" cap="none" strike="noStrike">
                <a:solidFill>
                  <a:srgbClr val="000000"/>
                </a:solidFill>
                <a:highlight>
                  <a:srgbClr val="FFFFFF"/>
                </a:highlight>
                <a:latin typeface="Arial"/>
                <a:ea typeface="Arial"/>
                <a:cs typeface="Arial"/>
                <a:sym typeface="Arial"/>
              </a:rPr>
              <a:t>Réviseurs Canada défend les intérêts des réviseur·e·s du pays et favorise l’excellence en révision linguistique en offrant du perfectionnement professionnel et des occasions de créer une appartenance communautaire.</a:t>
            </a:r>
            <a:endParaRPr b="1" i="0" sz="16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0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216D"/>
        </a:solidFill>
      </p:bgPr>
    </p:bg>
    <p:spTree>
      <p:nvGrpSpPr>
        <p:cNvPr id="222" name="Shape 222"/>
        <p:cNvGrpSpPr/>
        <p:nvPr/>
      </p:nvGrpSpPr>
      <p:grpSpPr>
        <a:xfrm>
          <a:off x="0" y="0"/>
          <a:ext cx="0" cy="0"/>
          <a:chOff x="0" y="0"/>
          <a:chExt cx="0" cy="0"/>
        </a:xfrm>
      </p:grpSpPr>
      <p:sp>
        <p:nvSpPr>
          <p:cNvPr id="223" name="Google Shape;223;p18"/>
          <p:cNvSpPr txBox="1"/>
          <p:nvPr/>
        </p:nvSpPr>
        <p:spPr>
          <a:xfrm>
            <a:off x="9365876" y="1913684"/>
            <a:ext cx="138600" cy="22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24" name="Google Shape;224;p18"/>
          <p:cNvSpPr/>
          <p:nvPr/>
        </p:nvSpPr>
        <p:spPr>
          <a:xfrm>
            <a:off x="-1" y="1311493"/>
            <a:ext cx="9144000" cy="3831900"/>
          </a:xfrm>
          <a:prstGeom prst="parallelogram">
            <a:avLst>
              <a:gd fmla="val 55319"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Rounded"/>
              <a:ea typeface="Arial Rounded"/>
              <a:cs typeface="Arial Rounded"/>
              <a:sym typeface="Arial Rounded"/>
            </a:endParaRPr>
          </a:p>
        </p:txBody>
      </p:sp>
      <p:sp>
        <p:nvSpPr>
          <p:cNvPr id="225" name="Google Shape;225;p18"/>
          <p:cNvSpPr txBox="1"/>
          <p:nvPr/>
        </p:nvSpPr>
        <p:spPr>
          <a:xfrm>
            <a:off x="2171875" y="1961300"/>
            <a:ext cx="5571900" cy="118234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1000"/>
              </a:spcAft>
              <a:buClr>
                <a:srgbClr val="000000"/>
              </a:buClr>
              <a:buSzPts val="3200"/>
              <a:buFont typeface="Arial"/>
              <a:buNone/>
            </a:pPr>
            <a:r>
              <a:rPr b="1" i="0" lang="fr-CA" sz="3200" u="none" cap="none" strike="noStrike">
                <a:solidFill>
                  <a:schemeClr val="dk1"/>
                </a:solidFill>
                <a:latin typeface="Arial"/>
                <a:ea typeface="Arial"/>
                <a:cs typeface="Arial"/>
                <a:sym typeface="Arial"/>
              </a:rPr>
              <a:t>Version préliminaire des orientations stratégiques</a:t>
            </a:r>
            <a:endParaRPr b="1" i="0" sz="32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title"/>
          </p:nvPr>
        </p:nvSpPr>
        <p:spPr>
          <a:xfrm>
            <a:off x="3076950" y="269775"/>
            <a:ext cx="5533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Reconnaissance des territoires traditionnels</a:t>
            </a:r>
            <a:endParaRPr b="1">
              <a:latin typeface="Arial"/>
              <a:ea typeface="Arial"/>
              <a:cs typeface="Arial"/>
              <a:sym typeface="Arial"/>
            </a:endParaRPr>
          </a:p>
        </p:txBody>
      </p:sp>
      <p:sp>
        <p:nvSpPr>
          <p:cNvPr id="75" name="Google Shape;75;p2"/>
          <p:cNvSpPr txBox="1"/>
          <p:nvPr/>
        </p:nvSpPr>
        <p:spPr>
          <a:xfrm>
            <a:off x="3069056" y="2209427"/>
            <a:ext cx="5977500" cy="368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fr-CA" sz="1700" u="none" cap="none" strike="noStrike">
                <a:solidFill>
                  <a:schemeClr val="dk1"/>
                </a:solidFill>
                <a:latin typeface="Arial"/>
                <a:ea typeface="Arial"/>
                <a:cs typeface="Arial"/>
                <a:sym typeface="Arial"/>
              </a:rPr>
              <a:t>Thi Skwithe  </a:t>
            </a:r>
            <a:endParaRPr/>
          </a:p>
          <a:p>
            <a:pPr indent="0" lvl="0" marL="0" marR="0" rtl="0" algn="l">
              <a:lnSpc>
                <a:spcPct val="100000"/>
              </a:lnSpc>
              <a:spcBef>
                <a:spcPts val="480"/>
              </a:spcBef>
              <a:spcAft>
                <a:spcPts val="0"/>
              </a:spcAft>
              <a:buClr>
                <a:srgbClr val="000000"/>
              </a:buClr>
              <a:buSzPts val="1700"/>
              <a:buFont typeface="Arial"/>
              <a:buNone/>
            </a:pPr>
            <a:r>
              <a:rPr b="0" i="0" lang="fr-CA" sz="1700" u="none" cap="none" strike="noStrike">
                <a:solidFill>
                  <a:schemeClr val="dk1"/>
                </a:solidFill>
                <a:latin typeface="Arial"/>
                <a:ea typeface="Arial"/>
                <a:cs typeface="Arial"/>
                <a:sym typeface="Arial"/>
              </a:rPr>
              <a:t> (</a:t>
            </a:r>
            <a:r>
              <a:rPr b="0" i="0" lang="fr-CA" sz="1700" u="none" cap="none" strike="noStrike">
                <a:solidFill>
                  <a:schemeClr val="dk1"/>
                </a:solidFill>
                <a:latin typeface="Times New Roman"/>
                <a:ea typeface="Times New Roman"/>
                <a:cs typeface="Times New Roman"/>
                <a:sym typeface="Times New Roman"/>
              </a:rPr>
              <a:t>« </a:t>
            </a:r>
            <a:r>
              <a:rPr b="0" i="0" lang="fr-CA" sz="1700" u="none" cap="none" strike="noStrike">
                <a:solidFill>
                  <a:schemeClr val="dk1"/>
                </a:solidFill>
                <a:latin typeface="Arial"/>
                <a:ea typeface="Arial"/>
                <a:cs typeface="Arial"/>
                <a:sym typeface="Arial"/>
              </a:rPr>
              <a:t>Grande île</a:t>
            </a:r>
            <a:r>
              <a:rPr b="0" i="0" lang="fr-CA" sz="1700" u="none" cap="none" strike="noStrike">
                <a:solidFill>
                  <a:schemeClr val="dk1"/>
                </a:solidFill>
                <a:latin typeface="Times New Roman"/>
                <a:ea typeface="Times New Roman"/>
                <a:cs typeface="Times New Roman"/>
                <a:sym typeface="Times New Roman"/>
              </a:rPr>
              <a:t> »</a:t>
            </a:r>
            <a:r>
              <a:rPr b="0" i="0" lang="fr-CA" sz="1700" u="none" cap="none" strike="noStrike">
                <a:solidFill>
                  <a:schemeClr val="dk1"/>
                </a:solidFill>
                <a:latin typeface="Arial"/>
                <a:ea typeface="Arial"/>
                <a:cs typeface="Arial"/>
                <a:sym typeface="Arial"/>
              </a:rPr>
              <a:t> en Hul</a:t>
            </a:r>
            <a:r>
              <a:rPr b="0" i="0" lang="fr-CA" sz="1700" u="none" cap="none" strike="noStrike">
                <a:solidFill>
                  <a:schemeClr val="dk1"/>
                </a:solidFill>
                <a:latin typeface="Times New Roman"/>
                <a:ea typeface="Times New Roman"/>
                <a:cs typeface="Times New Roman"/>
                <a:sym typeface="Times New Roman"/>
              </a:rPr>
              <a:t>’</a:t>
            </a:r>
            <a:r>
              <a:rPr b="0" i="0" lang="fr-CA" sz="1700" u="none" cap="none" strike="noStrike">
                <a:solidFill>
                  <a:schemeClr val="dk1"/>
                </a:solidFill>
                <a:latin typeface="Arial"/>
                <a:ea typeface="Arial"/>
                <a:cs typeface="Arial"/>
                <a:sym typeface="Arial"/>
              </a:rPr>
              <a:t> qumi</a:t>
            </a:r>
            <a:r>
              <a:rPr b="0" i="0" lang="fr-CA" sz="1700" u="none" cap="none" strike="noStrike">
                <a:solidFill>
                  <a:schemeClr val="dk1"/>
                </a:solidFill>
                <a:latin typeface="Times New Roman"/>
                <a:ea typeface="Times New Roman"/>
                <a:cs typeface="Times New Roman"/>
                <a:sym typeface="Times New Roman"/>
              </a:rPr>
              <a:t>’</a:t>
            </a:r>
            <a:r>
              <a:rPr b="0" i="0" lang="fr-CA" sz="1700" u="none" cap="none" strike="noStrike">
                <a:solidFill>
                  <a:schemeClr val="dk1"/>
                </a:solidFill>
                <a:latin typeface="Arial"/>
                <a:ea typeface="Arial"/>
                <a:cs typeface="Arial"/>
                <a:sym typeface="Arial"/>
              </a:rPr>
              <a:t> num) </a:t>
            </a:r>
            <a:r>
              <a:rPr b="0" i="0" lang="fr-CA" sz="1700" u="none" cap="none" strike="noStrike">
                <a:solidFill>
                  <a:schemeClr val="dk1"/>
                </a:solidFill>
                <a:latin typeface="Times New Roman"/>
                <a:ea typeface="Times New Roman"/>
                <a:cs typeface="Times New Roman"/>
                <a:sym typeface="Times New Roman"/>
              </a:rPr>
              <a:t>« </a:t>
            </a:r>
            <a:r>
              <a:rPr b="0" i="0" lang="fr-CA" sz="1700" u="none" cap="none" strike="noStrike">
                <a:solidFill>
                  <a:schemeClr val="dk1"/>
                </a:solidFill>
                <a:latin typeface="Arial"/>
                <a:ea typeface="Arial"/>
                <a:cs typeface="Arial"/>
                <a:sym typeface="Arial"/>
              </a:rPr>
              <a:t>Bon cœur, bon esprit</a:t>
            </a:r>
            <a:r>
              <a:rPr b="0" i="0" lang="fr-CA" sz="1700" u="none" cap="none" strike="noStrike">
                <a:solidFill>
                  <a:schemeClr val="dk1"/>
                </a:solidFill>
                <a:latin typeface="Times New Roman"/>
                <a:ea typeface="Times New Roman"/>
                <a:cs typeface="Times New Roman"/>
                <a:sym typeface="Times New Roman"/>
              </a:rPr>
              <a:t> »</a:t>
            </a:r>
            <a:r>
              <a:rPr b="0" i="0" lang="fr-CA" sz="1700" u="none" cap="none" strike="noStrike">
                <a:solidFill>
                  <a:schemeClr val="dk1"/>
                </a:solidFill>
                <a:latin typeface="Arial"/>
                <a:ea typeface="Arial"/>
                <a:cs typeface="Arial"/>
                <a:sym typeface="Arial"/>
              </a:rPr>
              <a:t>.</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1700"/>
              <a:buFont typeface="Arial"/>
              <a:buNone/>
            </a:pPr>
            <a:r>
              <a:rPr b="0" i="0" lang="fr-CA" sz="1700" u="none" cap="none" strike="noStrike">
                <a:solidFill>
                  <a:schemeClr val="dk1"/>
                </a:solidFill>
                <a:latin typeface="Arial"/>
                <a:ea typeface="Arial"/>
                <a:cs typeface="Arial"/>
                <a:sym typeface="Arial"/>
              </a:rPr>
              <a:t>Depuis 2009, nous avons axé notre pratique sur la Déclaration des Nations Unies sur les droits des peuples autochtones.</a:t>
            </a:r>
            <a:endParaRPr b="1" i="0" sz="17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700"/>
              <a:buFont typeface="Arial"/>
              <a:buNone/>
            </a:pPr>
            <a:r>
              <a:rPr b="0" i="0" lang="fr-CA" sz="1700" u="none" cap="none" strike="noStrike">
                <a:solidFill>
                  <a:schemeClr val="dk1"/>
                </a:solidFill>
                <a:latin typeface="Arial"/>
                <a:ea typeface="Arial"/>
                <a:cs typeface="Arial"/>
                <a:sym typeface="Arial"/>
              </a:rPr>
              <a:t>Nous reconnaissons que Réviseurs Canada a un mandat national et est au service de plusieurs Premières Nations, Inuits et Métis d</a:t>
            </a:r>
            <a:r>
              <a:rPr b="0" i="0" lang="fr-CA" sz="1700" u="none" cap="none" strike="noStrike">
                <a:solidFill>
                  <a:schemeClr val="dk1"/>
                </a:solidFill>
                <a:latin typeface="Times New Roman"/>
                <a:ea typeface="Times New Roman"/>
                <a:cs typeface="Times New Roman"/>
                <a:sym typeface="Times New Roman"/>
              </a:rPr>
              <a:t>’</a:t>
            </a:r>
            <a:r>
              <a:rPr b="0" i="0" lang="fr-CA" sz="1700" u="none" cap="none" strike="noStrike">
                <a:solidFill>
                  <a:schemeClr val="dk1"/>
                </a:solidFill>
                <a:latin typeface="Arial"/>
                <a:ea typeface="Arial"/>
                <a:cs typeface="Arial"/>
                <a:sym typeface="Arial"/>
              </a:rPr>
              <a:t>un bout à l</a:t>
            </a:r>
            <a:r>
              <a:rPr b="0" i="0" lang="fr-CA" sz="1700" u="none" cap="none" strike="noStrike">
                <a:solidFill>
                  <a:schemeClr val="dk1"/>
                </a:solidFill>
                <a:latin typeface="Times New Roman"/>
                <a:ea typeface="Times New Roman"/>
                <a:cs typeface="Times New Roman"/>
                <a:sym typeface="Times New Roman"/>
              </a:rPr>
              <a:t>’</a:t>
            </a:r>
            <a:r>
              <a:rPr b="0" i="0" lang="fr-CA" sz="1700" u="none" cap="none" strike="noStrike">
                <a:solidFill>
                  <a:schemeClr val="dk1"/>
                </a:solidFill>
                <a:latin typeface="Arial"/>
                <a:ea typeface="Arial"/>
                <a:cs typeface="Arial"/>
                <a:sym typeface="Arial"/>
              </a:rPr>
              <a:t>autre de l</a:t>
            </a:r>
            <a:r>
              <a:rPr b="0" i="0" lang="fr-CA" sz="1700" u="none" cap="none" strike="noStrike">
                <a:solidFill>
                  <a:schemeClr val="dk1"/>
                </a:solidFill>
                <a:latin typeface="Times New Roman"/>
                <a:ea typeface="Times New Roman"/>
                <a:cs typeface="Times New Roman"/>
                <a:sym typeface="Times New Roman"/>
              </a:rPr>
              <a:t>’</a:t>
            </a:r>
            <a:r>
              <a:rPr b="0" i="0" lang="fr-CA" sz="1700" u="none" cap="none" strike="noStrike">
                <a:solidFill>
                  <a:schemeClr val="dk1"/>
                </a:solidFill>
                <a:latin typeface="Arial"/>
                <a:ea typeface="Arial"/>
                <a:cs typeface="Arial"/>
                <a:sym typeface="Arial"/>
              </a:rPr>
              <a:t>Île de la Tortue.</a:t>
            </a:r>
            <a:endParaRPr b="0" i="0" sz="1700" u="none" cap="none" strike="noStrike">
              <a:solidFill>
                <a:schemeClr val="dk1"/>
              </a:solidFill>
              <a:latin typeface="Arial"/>
              <a:ea typeface="Arial"/>
              <a:cs typeface="Arial"/>
              <a:sym typeface="Arial"/>
            </a:endParaRPr>
          </a:p>
        </p:txBody>
      </p:sp>
      <p:pic>
        <p:nvPicPr>
          <p:cNvPr id="76" name="Google Shape;76;p2"/>
          <p:cNvPicPr preferRelativeResize="0"/>
          <p:nvPr/>
        </p:nvPicPr>
        <p:blipFill rotWithShape="1">
          <a:blip r:embed="rId3">
            <a:alphaModFix amt="20000"/>
          </a:blip>
          <a:srcRect b="0" l="0" r="0" t="0"/>
          <a:stretch/>
        </p:blipFill>
        <p:spPr>
          <a:xfrm>
            <a:off x="0" y="0"/>
            <a:ext cx="3140700" cy="5143500"/>
          </a:xfrm>
          <a:prstGeom prst="rect">
            <a:avLst/>
          </a:prstGeom>
          <a:noFill/>
          <a:ln>
            <a:noFill/>
          </a:ln>
        </p:spPr>
      </p:pic>
      <p:sp>
        <p:nvSpPr>
          <p:cNvPr id="77" name="Google Shape;77;p2"/>
          <p:cNvSpPr txBox="1"/>
          <p:nvPr/>
        </p:nvSpPr>
        <p:spPr>
          <a:xfrm>
            <a:off x="3076950" y="1042463"/>
            <a:ext cx="8300100" cy="123107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fr-CA" sz="1700" u="none" cap="none" strike="noStrike">
                <a:solidFill>
                  <a:schemeClr val="dk1"/>
                </a:solidFill>
                <a:latin typeface="Arial"/>
                <a:ea typeface="Arial"/>
                <a:cs typeface="Arial"/>
                <a:sym typeface="Arial"/>
              </a:rPr>
              <a:t>Nous sommes reconnaissants de pouvoir nous réunir sur les</a:t>
            </a:r>
            <a:br>
              <a:rPr b="1" i="0" lang="fr-CA" sz="1700" u="none" cap="none" strike="noStrike">
                <a:solidFill>
                  <a:schemeClr val="dk1"/>
                </a:solidFill>
                <a:latin typeface="Arial"/>
                <a:ea typeface="Arial"/>
                <a:cs typeface="Arial"/>
                <a:sym typeface="Arial"/>
              </a:rPr>
            </a:br>
            <a:r>
              <a:rPr b="1" i="0" lang="fr-CA" sz="1700" u="none" cap="none" strike="noStrike">
                <a:solidFill>
                  <a:schemeClr val="dk1"/>
                </a:solidFill>
                <a:latin typeface="Arial"/>
                <a:ea typeface="Arial"/>
                <a:cs typeface="Arial"/>
                <a:sym typeface="Arial"/>
              </a:rPr>
              <a:t>territoires traditionnels non cédés des nations</a:t>
            </a:r>
            <a:br>
              <a:rPr b="1" i="0" lang="fr-CA" sz="1700" u="none" cap="none" strike="noStrike">
                <a:solidFill>
                  <a:schemeClr val="dk1"/>
                </a:solidFill>
                <a:latin typeface="Arial"/>
                <a:ea typeface="Arial"/>
                <a:cs typeface="Arial"/>
                <a:sym typeface="Arial"/>
              </a:rPr>
            </a:br>
            <a:r>
              <a:rPr b="1" i="0" lang="fr-CA" sz="1700" u="none" cap="none" strike="noStrike">
                <a:solidFill>
                  <a:schemeClr val="dk1"/>
                </a:solidFill>
                <a:latin typeface="Arial"/>
                <a:ea typeface="Arial"/>
                <a:cs typeface="Arial"/>
                <a:sym typeface="Arial"/>
              </a:rPr>
              <a:t>xʷmə</a:t>
            </a:r>
            <a:r>
              <a:rPr b="1" i="0" lang="fr-CA" sz="1700" u="none" cap="none" strike="noStrike">
                <a:solidFill>
                  <a:schemeClr val="dk1"/>
                </a:solidFill>
                <a:latin typeface="Times New Roman"/>
                <a:ea typeface="Times New Roman"/>
                <a:cs typeface="Times New Roman"/>
                <a:sym typeface="Times New Roman"/>
              </a:rPr>
              <a:t>θ</a:t>
            </a:r>
            <a:r>
              <a:rPr b="1" i="0" lang="fr-CA" sz="1700" u="none" cap="none" strike="noStrike">
                <a:solidFill>
                  <a:schemeClr val="dk1"/>
                </a:solidFill>
                <a:latin typeface="Arial"/>
                <a:ea typeface="Arial"/>
                <a:cs typeface="Arial"/>
                <a:sym typeface="Arial"/>
              </a:rPr>
              <a:t>kʷəy</a:t>
            </a:r>
            <a:r>
              <a:rPr b="1" i="0" lang="fr-CA" sz="1700" u="none" cap="none" strike="noStrike">
                <a:solidFill>
                  <a:schemeClr val="dk1"/>
                </a:solidFill>
                <a:latin typeface="Times New Roman"/>
                <a:ea typeface="Times New Roman"/>
                <a:cs typeface="Times New Roman"/>
                <a:sym typeface="Times New Roman"/>
              </a:rPr>
              <a:t>̓</a:t>
            </a:r>
            <a:r>
              <a:rPr b="1" i="0" lang="fr-CA" sz="1700" u="none" cap="none" strike="noStrike">
                <a:solidFill>
                  <a:schemeClr val="dk1"/>
                </a:solidFill>
                <a:latin typeface="Arial"/>
                <a:ea typeface="Arial"/>
                <a:cs typeface="Arial"/>
                <a:sym typeface="Arial"/>
              </a:rPr>
              <a:t>əm (Musqueam), Sḵwx</a:t>
            </a:r>
            <a:r>
              <a:rPr b="1" i="0" lang="fr-CA" sz="1700" u="none" cap="none" strike="noStrike">
                <a:solidFill>
                  <a:schemeClr val="dk1"/>
                </a:solidFill>
                <a:latin typeface="Times New Roman"/>
                <a:ea typeface="Times New Roman"/>
                <a:cs typeface="Times New Roman"/>
                <a:sym typeface="Times New Roman"/>
              </a:rPr>
              <a:t>̱</a:t>
            </a:r>
            <a:r>
              <a:rPr b="1" i="0" lang="fr-CA" sz="1700" u="none" cap="none" strike="noStrike">
                <a:solidFill>
                  <a:schemeClr val="dk1"/>
                </a:solidFill>
                <a:latin typeface="Arial"/>
                <a:ea typeface="Arial"/>
                <a:cs typeface="Arial"/>
                <a:sym typeface="Arial"/>
              </a:rPr>
              <a:t>wú7mesh (Squamish) </a:t>
            </a:r>
            <a:endParaRPr/>
          </a:p>
          <a:p>
            <a:pPr indent="0" lvl="0" marL="0" marR="0" rtl="0" algn="l">
              <a:lnSpc>
                <a:spcPct val="100000"/>
              </a:lnSpc>
              <a:spcBef>
                <a:spcPts val="0"/>
              </a:spcBef>
              <a:spcAft>
                <a:spcPts val="0"/>
              </a:spcAft>
              <a:buClr>
                <a:srgbClr val="000000"/>
              </a:buClr>
              <a:buSzPts val="1700"/>
              <a:buFont typeface="Arial"/>
              <a:buNone/>
            </a:pPr>
            <a:r>
              <a:rPr b="1" i="0" lang="fr-CA" sz="1700" u="none" cap="none" strike="noStrike">
                <a:solidFill>
                  <a:schemeClr val="dk1"/>
                </a:solidFill>
                <a:latin typeface="Arial"/>
                <a:ea typeface="Arial"/>
                <a:cs typeface="Arial"/>
                <a:sym typeface="Arial"/>
              </a:rPr>
              <a:t>et səlilwəta</a:t>
            </a:r>
            <a:r>
              <a:rPr b="1" i="0" lang="fr-CA" sz="1700" u="none" cap="none" strike="noStrike">
                <a:solidFill>
                  <a:schemeClr val="dk1"/>
                </a:solidFill>
                <a:latin typeface="Times New Roman"/>
                <a:ea typeface="Times New Roman"/>
                <a:cs typeface="Times New Roman"/>
                <a:sym typeface="Times New Roman"/>
              </a:rPr>
              <a:t>ɬ</a:t>
            </a:r>
            <a:r>
              <a:rPr b="1" i="0" lang="fr-CA" sz="1700" u="none" cap="none" strike="noStrike">
                <a:solidFill>
                  <a:schemeClr val="dk1"/>
                </a:solidFill>
                <a:latin typeface="Arial"/>
                <a:ea typeface="Arial"/>
                <a:cs typeface="Arial"/>
                <a:sym typeface="Arial"/>
              </a:rPr>
              <a:t> (Tsleil-Waututh).</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9"/>
          <p:cNvSpPr/>
          <p:nvPr/>
        </p:nvSpPr>
        <p:spPr>
          <a:xfrm>
            <a:off x="-276225" y="-9525"/>
            <a:ext cx="3619500" cy="5143500"/>
          </a:xfrm>
          <a:prstGeom prst="rect">
            <a:avLst/>
          </a:prstGeom>
          <a:solidFill>
            <a:srgbClr val="D121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9"/>
          <p:cNvSpPr txBox="1"/>
          <p:nvPr>
            <p:ph type="title"/>
          </p:nvPr>
        </p:nvSpPr>
        <p:spPr>
          <a:xfrm>
            <a:off x="537525" y="1698000"/>
            <a:ext cx="2641200" cy="2308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solidFill>
                  <a:schemeClr val="lt1"/>
                </a:solidFill>
                <a:latin typeface="Arial"/>
                <a:ea typeface="Arial"/>
                <a:cs typeface="Arial"/>
                <a:sym typeface="Arial"/>
              </a:rPr>
              <a:t>Version préliminaire globale des orientations stratégiques</a:t>
            </a:r>
            <a:endParaRPr b="1">
              <a:solidFill>
                <a:schemeClr val="lt1"/>
              </a:solidFill>
              <a:latin typeface="Arial"/>
              <a:ea typeface="Arial"/>
              <a:cs typeface="Arial"/>
              <a:sym typeface="Arial"/>
            </a:endParaRPr>
          </a:p>
        </p:txBody>
      </p:sp>
      <p:sp>
        <p:nvSpPr>
          <p:cNvPr id="232" name="Google Shape;232;p19"/>
          <p:cNvSpPr txBox="1"/>
          <p:nvPr>
            <p:ph idx="1" type="body"/>
          </p:nvPr>
        </p:nvSpPr>
        <p:spPr>
          <a:xfrm>
            <a:off x="3648075" y="572800"/>
            <a:ext cx="5328300" cy="40563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100840"/>
              <a:buNone/>
            </a:pPr>
            <a:r>
              <a:rPr lang="fr-CA" sz="2100">
                <a:solidFill>
                  <a:schemeClr val="dk1"/>
                </a:solidFill>
                <a:latin typeface="Arial"/>
                <a:ea typeface="Arial"/>
                <a:cs typeface="Arial"/>
                <a:sym typeface="Arial"/>
              </a:rPr>
              <a:t>OS1     </a:t>
            </a:r>
            <a:r>
              <a:rPr b="1" lang="fr-CA" sz="2100">
                <a:solidFill>
                  <a:schemeClr val="dk1"/>
                </a:solidFill>
                <a:latin typeface="Arial"/>
                <a:ea typeface="Arial"/>
                <a:cs typeface="Arial"/>
                <a:sym typeface="Arial"/>
              </a:rPr>
              <a:t>Commencer à préparer la voie pour le renouvellement et la pérennité de l’organisation</a:t>
            </a:r>
            <a:r>
              <a:rPr lang="fr-CA" sz="2100">
                <a:solidFill>
                  <a:schemeClr val="dk1"/>
                </a:solidFill>
                <a:latin typeface="Arial"/>
                <a:ea typeface="Arial"/>
                <a:cs typeface="Arial"/>
                <a:sym typeface="Arial"/>
              </a:rPr>
              <a:t> </a:t>
            </a:r>
            <a:endParaRPr b="1" sz="2100">
              <a:solidFill>
                <a:schemeClr val="dk1"/>
              </a:solidFill>
              <a:latin typeface="Arial"/>
              <a:ea typeface="Arial"/>
              <a:cs typeface="Arial"/>
              <a:sym typeface="Arial"/>
            </a:endParaRPr>
          </a:p>
          <a:p>
            <a:pPr indent="0" lvl="0" marL="0" rtl="0" algn="l">
              <a:lnSpc>
                <a:spcPct val="115000"/>
              </a:lnSpc>
              <a:spcBef>
                <a:spcPts val="1000"/>
              </a:spcBef>
              <a:spcAft>
                <a:spcPts val="0"/>
              </a:spcAft>
              <a:buSzPct val="100840"/>
              <a:buNone/>
            </a:pPr>
            <a:r>
              <a:rPr lang="fr-CA" sz="2100">
                <a:solidFill>
                  <a:schemeClr val="dk1"/>
                </a:solidFill>
                <a:latin typeface="Arial"/>
                <a:ea typeface="Arial"/>
                <a:cs typeface="Arial"/>
                <a:sym typeface="Arial"/>
              </a:rPr>
              <a:t>OS2     </a:t>
            </a:r>
            <a:r>
              <a:rPr b="1" lang="fr-CA" sz="2100">
                <a:solidFill>
                  <a:schemeClr val="dk1"/>
                </a:solidFill>
                <a:latin typeface="Arial"/>
                <a:ea typeface="Arial"/>
                <a:cs typeface="Arial"/>
                <a:sym typeface="Arial"/>
              </a:rPr>
              <a:t>Créer un milieu associatif encore plus accueillant et stimulant pour tous les membres</a:t>
            </a:r>
            <a:endParaRPr/>
          </a:p>
          <a:p>
            <a:pPr indent="0" lvl="0" marL="0" rtl="0" algn="l">
              <a:lnSpc>
                <a:spcPct val="115000"/>
              </a:lnSpc>
              <a:spcBef>
                <a:spcPts val="1000"/>
              </a:spcBef>
              <a:spcAft>
                <a:spcPts val="0"/>
              </a:spcAft>
              <a:buSzPct val="100840"/>
              <a:buNone/>
            </a:pPr>
            <a:r>
              <a:rPr lang="fr-CA" sz="2100">
                <a:solidFill>
                  <a:schemeClr val="dk1"/>
                </a:solidFill>
                <a:latin typeface="Arial"/>
                <a:ea typeface="Arial"/>
                <a:cs typeface="Arial"/>
                <a:sym typeface="Arial"/>
              </a:rPr>
              <a:t>OS3     </a:t>
            </a:r>
            <a:r>
              <a:rPr b="1" lang="fr-CA" sz="2100">
                <a:solidFill>
                  <a:schemeClr val="dk1"/>
                </a:solidFill>
                <a:latin typeface="Arial"/>
                <a:ea typeface="Arial"/>
                <a:cs typeface="Arial"/>
                <a:sym typeface="Arial"/>
              </a:rPr>
              <a:t>Encourager le changement et le leadership éclairé dans un paysage professionnel en constante évolution</a:t>
            </a:r>
            <a:endParaRPr/>
          </a:p>
          <a:p>
            <a:pPr indent="0" lvl="0" marL="0" rtl="0" algn="l">
              <a:lnSpc>
                <a:spcPct val="115000"/>
              </a:lnSpc>
              <a:spcBef>
                <a:spcPts val="1000"/>
              </a:spcBef>
              <a:spcAft>
                <a:spcPts val="0"/>
              </a:spcAft>
              <a:buSzPct val="100840"/>
              <a:buNone/>
            </a:pPr>
            <a:r>
              <a:rPr lang="fr-CA" sz="2100">
                <a:solidFill>
                  <a:schemeClr val="dk1"/>
                </a:solidFill>
                <a:latin typeface="Arial"/>
                <a:ea typeface="Arial"/>
                <a:cs typeface="Arial"/>
                <a:sym typeface="Arial"/>
              </a:rPr>
              <a:t>OS4     </a:t>
            </a:r>
            <a:r>
              <a:rPr b="1" lang="fr-CA" sz="2100">
                <a:solidFill>
                  <a:schemeClr val="dk1"/>
                </a:solidFill>
                <a:latin typeface="Arial"/>
                <a:ea typeface="Arial"/>
                <a:cs typeface="Arial"/>
                <a:sym typeface="Arial"/>
              </a:rPr>
              <a:t>Attirer de nouveaux membres et les garder</a:t>
            </a:r>
            <a:r>
              <a:rPr lang="fr-CA" sz="2100">
                <a:solidFill>
                  <a:schemeClr val="dk1"/>
                </a:solidFill>
                <a:latin typeface="Arial"/>
                <a:ea typeface="Arial"/>
                <a:cs typeface="Arial"/>
                <a:sym typeface="Arial"/>
              </a:rPr>
              <a:t> </a:t>
            </a:r>
            <a:endParaRPr b="1" sz="2100">
              <a:solidFill>
                <a:schemeClr val="dk1"/>
              </a:solidFill>
              <a:latin typeface="Arial"/>
              <a:ea typeface="Arial"/>
              <a:cs typeface="Arial"/>
              <a:sym typeface="Arial"/>
            </a:endParaRPr>
          </a:p>
          <a:p>
            <a:pPr indent="0" lvl="0" marL="0" rtl="0" algn="l">
              <a:lnSpc>
                <a:spcPct val="115000"/>
              </a:lnSpc>
              <a:spcBef>
                <a:spcPts val="1000"/>
              </a:spcBef>
              <a:spcAft>
                <a:spcPts val="1000"/>
              </a:spcAft>
              <a:buSzPct val="100840"/>
              <a:buNone/>
            </a:pPr>
            <a:r>
              <a:rPr lang="fr-CA" sz="2100">
                <a:solidFill>
                  <a:schemeClr val="dk1"/>
                </a:solidFill>
                <a:latin typeface="Arial"/>
                <a:ea typeface="Arial"/>
                <a:cs typeface="Arial"/>
                <a:sym typeface="Arial"/>
              </a:rPr>
              <a:t>OS5     </a:t>
            </a:r>
            <a:r>
              <a:rPr b="1" lang="fr-CA" sz="2100">
                <a:solidFill>
                  <a:schemeClr val="dk1"/>
                </a:solidFill>
                <a:latin typeface="Arial"/>
                <a:ea typeface="Arial"/>
                <a:cs typeface="Arial"/>
                <a:sym typeface="Arial"/>
              </a:rPr>
              <a:t>Faire avancer la promotion de la révision professionnelle</a:t>
            </a:r>
            <a:endParaRPr b="1" sz="21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0"/>
          <p:cNvSpPr txBox="1"/>
          <p:nvPr>
            <p:ph type="title"/>
          </p:nvPr>
        </p:nvSpPr>
        <p:spPr>
          <a:xfrm>
            <a:off x="311700" y="187850"/>
            <a:ext cx="6164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r-CA" sz="1800">
                <a:highlight>
                  <a:srgbClr val="FFF221"/>
                </a:highlight>
                <a:latin typeface="Arial"/>
                <a:ea typeface="Arial"/>
                <a:cs typeface="Arial"/>
                <a:sym typeface="Arial"/>
              </a:rPr>
              <a:t>Orientation stratégique 1</a:t>
            </a:r>
            <a:r>
              <a:rPr b="1" lang="fr-CA" sz="1800">
                <a:highlight>
                  <a:srgbClr val="FFF221"/>
                </a:highlight>
                <a:latin typeface="Times New Roman"/>
                <a:ea typeface="Times New Roman"/>
                <a:cs typeface="Times New Roman"/>
                <a:sym typeface="Times New Roman"/>
              </a:rPr>
              <a:t> </a:t>
            </a:r>
            <a:r>
              <a:rPr b="1" lang="fr-CA" sz="1800">
                <a:latin typeface="Arial"/>
                <a:ea typeface="Arial"/>
                <a:cs typeface="Arial"/>
                <a:sym typeface="Arial"/>
              </a:rPr>
              <a:t>: </a:t>
            </a:r>
            <a:r>
              <a:rPr lang="fr-CA" sz="1800">
                <a:latin typeface="Arial"/>
                <a:ea typeface="Arial"/>
                <a:cs typeface="Arial"/>
                <a:sym typeface="Arial"/>
              </a:rPr>
              <a:t>Commencer à préparer la voie pour le renouvellement et la pérennité de l’organisation</a:t>
            </a:r>
            <a:endParaRPr sz="1800">
              <a:latin typeface="Arial"/>
              <a:ea typeface="Arial"/>
              <a:cs typeface="Arial"/>
              <a:sym typeface="Arial"/>
            </a:endParaRPr>
          </a:p>
        </p:txBody>
      </p:sp>
      <p:sp>
        <p:nvSpPr>
          <p:cNvPr id="238" name="Google Shape;238;p20"/>
          <p:cNvSpPr txBox="1"/>
          <p:nvPr>
            <p:ph idx="1" type="body"/>
          </p:nvPr>
        </p:nvSpPr>
        <p:spPr>
          <a:xfrm>
            <a:off x="311700" y="950425"/>
            <a:ext cx="8520600" cy="362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fr-CA" sz="1600">
                <a:solidFill>
                  <a:schemeClr val="dk1"/>
                </a:solidFill>
                <a:highlight>
                  <a:schemeClr val="lt1"/>
                </a:highlight>
                <a:latin typeface="Arial"/>
                <a:ea typeface="Arial"/>
                <a:cs typeface="Arial"/>
                <a:sym typeface="Arial"/>
              </a:rPr>
              <a:t>Quels sont nos buts?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highlight>
                  <a:schemeClr val="lt1"/>
                </a:highlight>
                <a:latin typeface="Arial"/>
                <a:ea typeface="Arial"/>
                <a:cs typeface="Arial"/>
                <a:sym typeface="Arial"/>
              </a:rPr>
              <a:t>L’organisation est propulsée par un groupe complémentaire d’employé·e·s et de bénévoles où tout le monde travaille en collaboration et se sent soutenu.</a:t>
            </a:r>
            <a:endParaRPr/>
          </a:p>
          <a:p>
            <a:pPr indent="0" lvl="0" marL="0" rtl="0" algn="l">
              <a:lnSpc>
                <a:spcPct val="115000"/>
              </a:lnSpc>
              <a:spcBef>
                <a:spcPts val="1200"/>
              </a:spcBef>
              <a:spcAft>
                <a:spcPts val="0"/>
              </a:spcAft>
              <a:buSzPts val="1800"/>
              <a:buNone/>
            </a:pPr>
            <a:r>
              <a:rPr b="1" i="1" lang="fr-CA" sz="1600">
                <a:solidFill>
                  <a:schemeClr val="dk1"/>
                </a:solidFill>
                <a:highlight>
                  <a:schemeClr val="lt1"/>
                </a:highlight>
                <a:latin typeface="Arial"/>
                <a:ea typeface="Arial"/>
                <a:cs typeface="Arial"/>
                <a:sym typeface="Arial"/>
              </a:rPr>
              <a:t>Quels sont nos objectifs et comment allons-nous les atteindre (actions)?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highlight>
                  <a:schemeClr val="lt1"/>
                </a:highlight>
                <a:latin typeface="Arial"/>
                <a:ea typeface="Arial"/>
                <a:cs typeface="Arial"/>
                <a:sym typeface="Arial"/>
              </a:rPr>
              <a:t>Objectif 1 : Clarifier les responsabilités déléguées à la directrice générale et au personnel, comme les processus décisionnels et l’orientation opérationnelle.</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highlight>
                  <a:schemeClr val="lt1"/>
                </a:highlight>
                <a:latin typeface="Arial"/>
                <a:ea typeface="Arial"/>
                <a:cs typeface="Arial"/>
                <a:sym typeface="Arial"/>
              </a:rPr>
              <a:t>Objectif 2 : Investir dans le renforcement des capacités du personnel et des bénévoles, et prévenir l’épuisement professionnel.</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highlight>
                  <a:schemeClr val="lt1"/>
                </a:highlight>
                <a:latin typeface="Arial"/>
                <a:ea typeface="Arial"/>
                <a:cs typeface="Arial"/>
                <a:sym typeface="Arial"/>
              </a:rPr>
              <a:t>Objectif 3 : Assurer la pérennité financière à long terme de l’organisation.</a:t>
            </a:r>
            <a:endParaRPr/>
          </a:p>
          <a:p>
            <a:pPr indent="0" lvl="0" marL="457200" rtl="0" algn="l">
              <a:lnSpc>
                <a:spcPct val="115000"/>
              </a:lnSpc>
              <a:spcBef>
                <a:spcPts val="1200"/>
              </a:spcBef>
              <a:spcAft>
                <a:spcPts val="1200"/>
              </a:spcAft>
              <a:buSzPts val="1800"/>
              <a:buNone/>
            </a:pPr>
            <a:r>
              <a:t/>
            </a:r>
            <a:endParaRPr i="1" sz="1600">
              <a:solidFill>
                <a:schemeClr val="dk1"/>
              </a:solidFill>
              <a:highlight>
                <a:schemeClr val="lt1"/>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idx="1" type="body"/>
          </p:nvPr>
        </p:nvSpPr>
        <p:spPr>
          <a:xfrm>
            <a:off x="311700" y="820375"/>
            <a:ext cx="8520600" cy="375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fr-CA" sz="1600">
                <a:solidFill>
                  <a:schemeClr val="dk1"/>
                </a:solidFill>
                <a:latin typeface="Arial"/>
                <a:ea typeface="Arial"/>
                <a:cs typeface="Arial"/>
                <a:sym typeface="Arial"/>
              </a:rPr>
              <a:t>Quels sont nos buts?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Les membres comprennent ce qu’est Réviseurs Canada et comment avoir accès aux services, aux programmes et aux mesures de soutien.</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Les membres sont animés d’un esprit communautaire et développent un sentiment d’appartenance. Ils sont heureux de participer aux activités et de faire du bénévolat.</a:t>
            </a:r>
            <a:endParaRPr/>
          </a:p>
          <a:p>
            <a:pPr indent="0" lvl="0" marL="0" rtl="0" algn="l">
              <a:lnSpc>
                <a:spcPct val="115000"/>
              </a:lnSpc>
              <a:spcBef>
                <a:spcPts val="1200"/>
              </a:spcBef>
              <a:spcAft>
                <a:spcPts val="0"/>
              </a:spcAft>
              <a:buSzPts val="1800"/>
              <a:buNone/>
            </a:pPr>
            <a:r>
              <a:rPr b="1" i="1" lang="fr-CA" sz="1600">
                <a:solidFill>
                  <a:schemeClr val="dk1"/>
                </a:solidFill>
                <a:latin typeface="Arial"/>
                <a:ea typeface="Arial"/>
                <a:cs typeface="Arial"/>
                <a:sym typeface="Arial"/>
              </a:rPr>
              <a:t>Quels sont nos objectifs et comment allons-nous les atteindre (actions)?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1 : Incarner la vérité et la réconciliation et prendre des mesures concrètes en ce sens au sein de l’organisation et dans ses échanges avec les gens de la profession.</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2 : Continuer de soutenir les initiatives en matière d’équité, de diversité, d’inclusion et d’accessibilité dans les processus organisationnels, les programmes et les services.</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3 : Créer un milieu associatif qui accueille, célèbre et accepte tous les membres.</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4 : Soutenir le bilinguisme au sein de l’organisation et dans la profession en général.</a:t>
            </a:r>
            <a:endParaRPr i="1" sz="1600">
              <a:solidFill>
                <a:schemeClr val="dk1"/>
              </a:solidFill>
              <a:latin typeface="Arial"/>
              <a:ea typeface="Arial"/>
              <a:cs typeface="Arial"/>
              <a:sym typeface="Arial"/>
            </a:endParaRPr>
          </a:p>
        </p:txBody>
      </p:sp>
      <p:sp>
        <p:nvSpPr>
          <p:cNvPr id="244" name="Google Shape;244;p21"/>
          <p:cNvSpPr txBox="1"/>
          <p:nvPr>
            <p:ph type="title"/>
          </p:nvPr>
        </p:nvSpPr>
        <p:spPr>
          <a:xfrm>
            <a:off x="324579" y="278799"/>
            <a:ext cx="860692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r-CA" sz="1800">
                <a:highlight>
                  <a:srgbClr val="FFF221"/>
                </a:highlight>
                <a:latin typeface="Arial"/>
                <a:ea typeface="Arial"/>
                <a:cs typeface="Arial"/>
                <a:sym typeface="Arial"/>
              </a:rPr>
              <a:t>Orientation stratégique 2 </a:t>
            </a:r>
            <a:r>
              <a:rPr b="1" lang="fr-CA" sz="1800">
                <a:latin typeface="Arial"/>
                <a:ea typeface="Arial"/>
                <a:cs typeface="Arial"/>
                <a:sym typeface="Arial"/>
              </a:rPr>
              <a:t>:</a:t>
            </a:r>
            <a:r>
              <a:rPr lang="fr-CA" sz="1800">
                <a:latin typeface="Arial"/>
                <a:ea typeface="Arial"/>
                <a:cs typeface="Arial"/>
                <a:sym typeface="Arial"/>
              </a:rPr>
              <a:t> Créer un milieu associatif encore plus accueillant et stimulant pour tous les membres</a:t>
            </a:r>
            <a:endParaRPr/>
          </a:p>
          <a:p>
            <a:pPr indent="0" lvl="0" marL="0" rtl="0" algn="l">
              <a:lnSpc>
                <a:spcPct val="100000"/>
              </a:lnSpc>
              <a:spcBef>
                <a:spcPts val="0"/>
              </a:spcBef>
              <a:spcAft>
                <a:spcPts val="0"/>
              </a:spcAft>
              <a:buSzPts val="2800"/>
              <a:buNone/>
            </a:pPr>
            <a:r>
              <a:t/>
            </a:r>
            <a:endParaRPr b="1" sz="18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idx="1" type="body"/>
          </p:nvPr>
        </p:nvSpPr>
        <p:spPr>
          <a:xfrm>
            <a:off x="311700" y="1152475"/>
            <a:ext cx="8520600" cy="375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fr-CA" sz="1600">
                <a:solidFill>
                  <a:schemeClr val="dk1"/>
                </a:solidFill>
                <a:latin typeface="Arial"/>
                <a:ea typeface="Arial"/>
                <a:cs typeface="Arial"/>
                <a:sym typeface="Arial"/>
              </a:rPr>
              <a:t>Quels sont nos buts?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Réviseurs Canada est reconnue comme un chef de file dans le milieu de la révision professionnelle pour ses actions : favoriser le dialogue, faire germer des idées et miser sur l’innovation au moment de relever les défis et de saisir les occasions du secteur.</a:t>
            </a:r>
            <a:endParaRPr/>
          </a:p>
          <a:p>
            <a:pPr indent="0" lvl="0" marL="0" rtl="0" algn="l">
              <a:lnSpc>
                <a:spcPct val="115000"/>
              </a:lnSpc>
              <a:spcBef>
                <a:spcPts val="1200"/>
              </a:spcBef>
              <a:spcAft>
                <a:spcPts val="0"/>
              </a:spcAft>
              <a:buSzPts val="1800"/>
              <a:buNone/>
            </a:pPr>
            <a:r>
              <a:rPr b="1" i="1" lang="fr-CA" sz="1600">
                <a:solidFill>
                  <a:schemeClr val="dk1"/>
                </a:solidFill>
                <a:latin typeface="Arial"/>
                <a:ea typeface="Arial"/>
                <a:cs typeface="Arial"/>
                <a:sym typeface="Arial"/>
              </a:rPr>
              <a:t>Quels sont nos objectifs et comment allons-nous les atteindre (actions)?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1 : Continuer d’offrir du perfectionnement professionnel, des programmes et des services exemplaires qui explorent les problèmes complexes auxquels font face les réviseur·e·s d’aujourd’hui, en particulier dans le paysage canadien.</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2 : Poursuivre les efforts pour consolider les partenariats et les collaborations avec les autres organisations liées à la révision linguistique et les professionnel·le·s des domaines connexes.</a:t>
            </a:r>
            <a:endParaRPr sz="2000">
              <a:solidFill>
                <a:schemeClr val="dk1"/>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a:solidFill>
                <a:schemeClr val="dk1"/>
              </a:solidFill>
              <a:latin typeface="Arial"/>
              <a:ea typeface="Arial"/>
              <a:cs typeface="Arial"/>
              <a:sym typeface="Arial"/>
            </a:endParaRPr>
          </a:p>
        </p:txBody>
      </p:sp>
      <p:sp>
        <p:nvSpPr>
          <p:cNvPr id="250" name="Google Shape;250;p22"/>
          <p:cNvSpPr txBox="1"/>
          <p:nvPr>
            <p:ph type="title"/>
          </p:nvPr>
        </p:nvSpPr>
        <p:spPr>
          <a:xfrm>
            <a:off x="311700" y="445025"/>
            <a:ext cx="715804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r-CA" sz="1800">
                <a:highlight>
                  <a:srgbClr val="FFF221"/>
                </a:highlight>
                <a:latin typeface="Arial"/>
                <a:ea typeface="Arial"/>
                <a:cs typeface="Arial"/>
                <a:sym typeface="Arial"/>
              </a:rPr>
              <a:t>Orientation stratégique 3</a:t>
            </a:r>
            <a:r>
              <a:rPr b="1" lang="fr-CA" sz="1800">
                <a:latin typeface="Arial"/>
                <a:ea typeface="Arial"/>
                <a:cs typeface="Arial"/>
                <a:sym typeface="Arial"/>
              </a:rPr>
              <a:t> :</a:t>
            </a:r>
            <a:r>
              <a:rPr lang="fr-CA" sz="1800">
                <a:latin typeface="Arial"/>
                <a:ea typeface="Arial"/>
                <a:cs typeface="Arial"/>
                <a:sym typeface="Arial"/>
              </a:rPr>
              <a:t> Encourager le changement et le leadership éclairé dans un paysage professionnel en constante évolution </a:t>
            </a:r>
            <a:endParaRPr/>
          </a:p>
          <a:p>
            <a:pPr indent="0" lvl="0" marL="0" rtl="0" algn="l">
              <a:lnSpc>
                <a:spcPct val="100000"/>
              </a:lnSpc>
              <a:spcBef>
                <a:spcPts val="0"/>
              </a:spcBef>
              <a:spcAft>
                <a:spcPts val="0"/>
              </a:spcAft>
              <a:buSzPts val="2800"/>
              <a:buNone/>
            </a:pPr>
            <a:r>
              <a:t/>
            </a:r>
            <a:endParaRPr sz="1800">
              <a:latin typeface="Arial"/>
              <a:ea typeface="Arial"/>
              <a:cs typeface="Arial"/>
              <a:sym typeface="Arial"/>
            </a:endParaRPr>
          </a:p>
          <a:p>
            <a:pPr indent="0" lvl="0" marL="0" rtl="0" algn="l">
              <a:lnSpc>
                <a:spcPct val="100000"/>
              </a:lnSpc>
              <a:spcBef>
                <a:spcPts val="0"/>
              </a:spcBef>
              <a:spcAft>
                <a:spcPts val="0"/>
              </a:spcAft>
              <a:buSzPts val="2800"/>
              <a:buNone/>
            </a:pPr>
            <a:r>
              <a:t/>
            </a:r>
            <a:endParaRPr b="1" sz="18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idx="1" type="body"/>
          </p:nvPr>
        </p:nvSpPr>
        <p:spPr>
          <a:xfrm>
            <a:off x="311700" y="1017725"/>
            <a:ext cx="8520600" cy="358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fr-CA">
                <a:solidFill>
                  <a:schemeClr val="dk1"/>
                </a:solidFill>
                <a:latin typeface="Arial"/>
                <a:ea typeface="Arial"/>
                <a:cs typeface="Arial"/>
                <a:sym typeface="Arial"/>
              </a:rPr>
              <a:t>Quels sont nos buts?</a:t>
            </a:r>
            <a:endParaRPr/>
          </a:p>
          <a:p>
            <a:pPr indent="-342900" lvl="0" marL="457200" rtl="0" algn="l">
              <a:lnSpc>
                <a:spcPct val="115000"/>
              </a:lnSpc>
              <a:spcBef>
                <a:spcPts val="1200"/>
              </a:spcBef>
              <a:spcAft>
                <a:spcPts val="0"/>
              </a:spcAft>
              <a:buClr>
                <a:schemeClr val="dk1"/>
              </a:buClr>
              <a:buSzPts val="1800"/>
              <a:buFont typeface="Arial"/>
              <a:buChar char="●"/>
            </a:pPr>
            <a:r>
              <a:rPr i="1" lang="fr-CA">
                <a:solidFill>
                  <a:schemeClr val="dk1"/>
                </a:solidFill>
                <a:latin typeface="Arial"/>
                <a:ea typeface="Arial"/>
                <a:cs typeface="Arial"/>
                <a:sym typeface="Arial"/>
              </a:rPr>
              <a:t>Réviseurs Canada est l’organisation professionnelle de référence pour tous les réviseur·e·s au Canada. </a:t>
            </a:r>
            <a:endParaRPr/>
          </a:p>
          <a:p>
            <a:pPr indent="0" lvl="0" marL="0" rtl="0" algn="l">
              <a:lnSpc>
                <a:spcPct val="115000"/>
              </a:lnSpc>
              <a:spcBef>
                <a:spcPts val="1200"/>
              </a:spcBef>
              <a:spcAft>
                <a:spcPts val="0"/>
              </a:spcAft>
              <a:buSzPts val="1800"/>
              <a:buNone/>
            </a:pPr>
            <a:r>
              <a:rPr b="1" i="1" lang="fr-CA">
                <a:solidFill>
                  <a:schemeClr val="dk1"/>
                </a:solidFill>
                <a:latin typeface="Arial"/>
                <a:ea typeface="Arial"/>
                <a:cs typeface="Arial"/>
                <a:sym typeface="Arial"/>
              </a:rPr>
              <a:t>Quels sont nos objectifs et comment allons-nous les atteindre (actions)?</a:t>
            </a:r>
            <a:endParaRPr/>
          </a:p>
          <a:p>
            <a:pPr indent="-342900" lvl="0" marL="457200" rtl="0" algn="l">
              <a:lnSpc>
                <a:spcPct val="115000"/>
              </a:lnSpc>
              <a:spcBef>
                <a:spcPts val="1200"/>
              </a:spcBef>
              <a:spcAft>
                <a:spcPts val="0"/>
              </a:spcAft>
              <a:buClr>
                <a:schemeClr val="dk1"/>
              </a:buClr>
              <a:buSzPts val="1800"/>
              <a:buFont typeface="Arial"/>
              <a:buChar char="●"/>
            </a:pPr>
            <a:r>
              <a:rPr i="1" lang="fr-CA">
                <a:solidFill>
                  <a:schemeClr val="dk1"/>
                </a:solidFill>
                <a:latin typeface="Arial"/>
                <a:ea typeface="Arial"/>
                <a:cs typeface="Arial"/>
                <a:sym typeface="Arial"/>
              </a:rPr>
              <a:t>Objectif 1 : Donner la priorité au recrutement et à la rétention des membres.</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Font typeface="Arial"/>
              <a:buChar char="●"/>
            </a:pPr>
            <a:r>
              <a:rPr i="1" lang="fr-CA">
                <a:solidFill>
                  <a:schemeClr val="dk1"/>
                </a:solidFill>
                <a:latin typeface="Arial"/>
                <a:ea typeface="Arial"/>
                <a:cs typeface="Arial"/>
                <a:sym typeface="Arial"/>
              </a:rPr>
              <a:t>Objectif 2 : Étoffer les programmes et les services offerts aux nouvelles recrues et aux réviseur·e·s en devenir.</a:t>
            </a:r>
            <a:endParaRPr>
              <a:solidFill>
                <a:schemeClr val="dk1"/>
              </a:solidFill>
              <a:latin typeface="Arial"/>
              <a:ea typeface="Arial"/>
              <a:cs typeface="Arial"/>
              <a:sym typeface="Arial"/>
            </a:endParaRPr>
          </a:p>
        </p:txBody>
      </p:sp>
      <p:sp>
        <p:nvSpPr>
          <p:cNvPr id="256" name="Google Shape;256;p23"/>
          <p:cNvSpPr txBox="1"/>
          <p:nvPr>
            <p:ph type="title"/>
          </p:nvPr>
        </p:nvSpPr>
        <p:spPr>
          <a:xfrm>
            <a:off x="311699" y="445025"/>
            <a:ext cx="722244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r-CA" sz="1800">
                <a:highlight>
                  <a:srgbClr val="FFF221"/>
                </a:highlight>
                <a:latin typeface="Arial"/>
                <a:ea typeface="Arial"/>
                <a:cs typeface="Arial"/>
                <a:sym typeface="Arial"/>
              </a:rPr>
              <a:t>Orientation stratégique 4</a:t>
            </a:r>
            <a:r>
              <a:rPr b="1" lang="fr-CA" sz="1800">
                <a:highlight>
                  <a:srgbClr val="FFF221"/>
                </a:highlight>
                <a:latin typeface="Times New Roman"/>
                <a:ea typeface="Times New Roman"/>
                <a:cs typeface="Times New Roman"/>
                <a:sym typeface="Times New Roman"/>
              </a:rPr>
              <a:t> </a:t>
            </a:r>
            <a:r>
              <a:rPr b="1" lang="fr-CA" sz="1800">
                <a:latin typeface="Arial"/>
                <a:ea typeface="Arial"/>
                <a:cs typeface="Arial"/>
                <a:sym typeface="Arial"/>
              </a:rPr>
              <a:t>:</a:t>
            </a:r>
            <a:r>
              <a:rPr b="1" lang="fr-CA" sz="1800">
                <a:highlight>
                  <a:srgbClr val="FFF221"/>
                </a:highlight>
                <a:latin typeface="Times New Roman"/>
                <a:ea typeface="Times New Roman"/>
                <a:cs typeface="Times New Roman"/>
                <a:sym typeface="Times New Roman"/>
              </a:rPr>
              <a:t> </a:t>
            </a:r>
            <a:r>
              <a:rPr lang="fr-CA" sz="1800">
                <a:latin typeface="Arial"/>
                <a:ea typeface="Arial"/>
                <a:cs typeface="Arial"/>
                <a:sym typeface="Arial"/>
              </a:rPr>
              <a:t>Attirer de nouveaux membres et les garder </a:t>
            </a:r>
            <a:endParaRPr/>
          </a:p>
          <a:p>
            <a:pPr indent="0" lvl="0" marL="0" rtl="0" algn="l">
              <a:lnSpc>
                <a:spcPct val="100000"/>
              </a:lnSpc>
              <a:spcBef>
                <a:spcPts val="0"/>
              </a:spcBef>
              <a:spcAft>
                <a:spcPts val="0"/>
              </a:spcAft>
              <a:buSzPts val="2800"/>
              <a:buNone/>
            </a:pPr>
            <a:r>
              <a:t/>
            </a:r>
            <a:endParaRPr b="1" sz="18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idx="1" type="body"/>
          </p:nvPr>
        </p:nvSpPr>
        <p:spPr>
          <a:xfrm>
            <a:off x="311700" y="1152475"/>
            <a:ext cx="8520600" cy="28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fr-CA" sz="1600">
                <a:solidFill>
                  <a:schemeClr val="dk1"/>
                </a:solidFill>
                <a:latin typeface="Arial"/>
                <a:ea typeface="Arial"/>
                <a:cs typeface="Arial"/>
                <a:sym typeface="Arial"/>
              </a:rPr>
              <a:t>Quels sont nos buts?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Réviseurs Canada défend les droits et le bien-être des réviseur·e·s au Canada.</a:t>
            </a:r>
            <a:endParaRPr/>
          </a:p>
          <a:p>
            <a:pPr indent="0" lvl="0" marL="0" rtl="0" algn="l">
              <a:lnSpc>
                <a:spcPct val="115000"/>
              </a:lnSpc>
              <a:spcBef>
                <a:spcPts val="1200"/>
              </a:spcBef>
              <a:spcAft>
                <a:spcPts val="0"/>
              </a:spcAft>
              <a:buSzPts val="1800"/>
              <a:buNone/>
            </a:pPr>
            <a:r>
              <a:rPr b="1" i="1" lang="fr-CA" sz="1600">
                <a:solidFill>
                  <a:schemeClr val="dk1"/>
                </a:solidFill>
                <a:latin typeface="Arial"/>
                <a:ea typeface="Arial"/>
                <a:cs typeface="Arial"/>
                <a:sym typeface="Arial"/>
              </a:rPr>
              <a:t>Quels sont nos objectifs et comment allons-nous les atteindre (actions)?</a:t>
            </a:r>
            <a:endParaRPr/>
          </a:p>
          <a:p>
            <a:pPr indent="-330200" lvl="0" marL="457200" rtl="0" algn="l">
              <a:lnSpc>
                <a:spcPct val="115000"/>
              </a:lnSpc>
              <a:spcBef>
                <a:spcPts val="120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1 : Trouver une plateforme de promotion axée sur les membres pour l’organisation.</a:t>
            </a:r>
            <a:endParaRPr/>
          </a:p>
          <a:p>
            <a:pPr indent="-330200" lvl="0" marL="457200" rtl="0" algn="l">
              <a:lnSpc>
                <a:spcPct val="115000"/>
              </a:lnSpc>
              <a:spcBef>
                <a:spcPts val="0"/>
              </a:spcBef>
              <a:spcAft>
                <a:spcPts val="0"/>
              </a:spcAft>
              <a:buClr>
                <a:schemeClr val="dk1"/>
              </a:buClr>
              <a:buSzPts val="1600"/>
              <a:buFont typeface="Arial"/>
              <a:buChar char="●"/>
            </a:pPr>
            <a:r>
              <a:rPr i="1" lang="fr-CA" sz="1600">
                <a:solidFill>
                  <a:schemeClr val="dk1"/>
                </a:solidFill>
                <a:latin typeface="Arial"/>
                <a:ea typeface="Arial"/>
                <a:cs typeface="Arial"/>
                <a:sym typeface="Arial"/>
              </a:rPr>
              <a:t>Objectif 2 :  Chercher des moyens créatifs de faire la promotion des réviseur·e·s au Canada.</a:t>
            </a:r>
            <a:endParaRPr i="1" sz="1600">
              <a:solidFill>
                <a:schemeClr val="dk1"/>
              </a:solidFill>
              <a:latin typeface="Arial"/>
              <a:ea typeface="Arial"/>
              <a:cs typeface="Arial"/>
              <a:sym typeface="Arial"/>
            </a:endParaRPr>
          </a:p>
          <a:p>
            <a:pPr indent="0" lvl="0" marL="914400" rtl="0" algn="l">
              <a:lnSpc>
                <a:spcPct val="115000"/>
              </a:lnSpc>
              <a:spcBef>
                <a:spcPts val="1200"/>
              </a:spcBef>
              <a:spcAft>
                <a:spcPts val="0"/>
              </a:spcAft>
              <a:buSzPts val="1800"/>
              <a:buNone/>
            </a:pPr>
            <a:r>
              <a:t/>
            </a:r>
            <a:endParaRPr>
              <a:solidFill>
                <a:schemeClr val="dk1"/>
              </a:solidFill>
              <a:latin typeface="Arial"/>
              <a:ea typeface="Arial"/>
              <a:cs typeface="Arial"/>
              <a:sym typeface="Arial"/>
            </a:endParaRPr>
          </a:p>
          <a:p>
            <a:pPr indent="0" lvl="0" marL="914400" rtl="0" algn="l">
              <a:lnSpc>
                <a:spcPct val="115000"/>
              </a:lnSpc>
              <a:spcBef>
                <a:spcPts val="1200"/>
              </a:spcBef>
              <a:spcAft>
                <a:spcPts val="1200"/>
              </a:spcAft>
              <a:buSzPts val="1800"/>
              <a:buNone/>
            </a:pPr>
            <a:r>
              <a:t/>
            </a:r>
            <a:endParaRPr>
              <a:solidFill>
                <a:schemeClr val="dk1"/>
              </a:solidFill>
              <a:latin typeface="Arial"/>
              <a:ea typeface="Arial"/>
              <a:cs typeface="Arial"/>
              <a:sym typeface="Arial"/>
            </a:endParaRPr>
          </a:p>
        </p:txBody>
      </p:sp>
      <p:sp>
        <p:nvSpPr>
          <p:cNvPr id="262" name="Google Shape;262;p24"/>
          <p:cNvSpPr txBox="1"/>
          <p:nvPr>
            <p:ph type="title"/>
          </p:nvPr>
        </p:nvSpPr>
        <p:spPr>
          <a:xfrm>
            <a:off x="311700" y="445025"/>
            <a:ext cx="6363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fr-CA" sz="1800">
                <a:highlight>
                  <a:srgbClr val="FFF221"/>
                </a:highlight>
                <a:latin typeface="Arial"/>
                <a:ea typeface="Arial"/>
                <a:cs typeface="Arial"/>
                <a:sym typeface="Arial"/>
              </a:rPr>
              <a:t>Orientation stratégique 5</a:t>
            </a:r>
            <a:r>
              <a:rPr b="1" lang="fr-CA" sz="1800">
                <a:highlight>
                  <a:srgbClr val="FFF221"/>
                </a:highlight>
                <a:latin typeface="Times New Roman"/>
                <a:ea typeface="Times New Roman"/>
                <a:cs typeface="Times New Roman"/>
                <a:sym typeface="Times New Roman"/>
              </a:rPr>
              <a:t> </a:t>
            </a:r>
            <a:r>
              <a:rPr b="1" lang="fr-CA" sz="1800">
                <a:latin typeface="Arial"/>
                <a:ea typeface="Arial"/>
                <a:cs typeface="Arial"/>
                <a:sym typeface="Arial"/>
              </a:rPr>
              <a:t>: </a:t>
            </a:r>
            <a:r>
              <a:rPr lang="fr-CA" sz="1800">
                <a:latin typeface="Arial"/>
                <a:ea typeface="Arial"/>
                <a:cs typeface="Arial"/>
                <a:sym typeface="Arial"/>
              </a:rPr>
              <a:t>Faire avancer la promotion de la révision professionnelle</a:t>
            </a:r>
            <a:endParaRPr/>
          </a:p>
          <a:p>
            <a:pPr indent="0" lvl="0" marL="0" rtl="0" algn="l">
              <a:lnSpc>
                <a:spcPct val="100000"/>
              </a:lnSpc>
              <a:spcBef>
                <a:spcPts val="0"/>
              </a:spcBef>
              <a:spcAft>
                <a:spcPts val="0"/>
              </a:spcAft>
              <a:buSzPts val="2800"/>
              <a:buNone/>
            </a:pPr>
            <a:r>
              <a:t/>
            </a:r>
            <a:endParaRPr b="1" sz="18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216D"/>
        </a:solidFill>
      </p:bgPr>
    </p:bg>
    <p:spTree>
      <p:nvGrpSpPr>
        <p:cNvPr id="268" name="Shape 268"/>
        <p:cNvGrpSpPr/>
        <p:nvPr/>
      </p:nvGrpSpPr>
      <p:grpSpPr>
        <a:xfrm>
          <a:off x="0" y="0"/>
          <a:ext cx="0" cy="0"/>
          <a:chOff x="0" y="0"/>
          <a:chExt cx="0" cy="0"/>
        </a:xfrm>
      </p:grpSpPr>
      <p:sp>
        <p:nvSpPr>
          <p:cNvPr id="269" name="Google Shape;269;p25"/>
          <p:cNvSpPr txBox="1"/>
          <p:nvPr/>
        </p:nvSpPr>
        <p:spPr>
          <a:xfrm>
            <a:off x="9365876" y="1913684"/>
            <a:ext cx="138600" cy="22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270" name="Google Shape;270;p25"/>
          <p:cNvSpPr/>
          <p:nvPr/>
        </p:nvSpPr>
        <p:spPr>
          <a:xfrm>
            <a:off x="-1" y="1311493"/>
            <a:ext cx="9144000" cy="3831900"/>
          </a:xfrm>
          <a:prstGeom prst="parallelogram">
            <a:avLst>
              <a:gd fmla="val 55319"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Rounded"/>
              <a:ea typeface="Arial Rounded"/>
              <a:cs typeface="Arial Rounded"/>
              <a:sym typeface="Arial Rounded"/>
            </a:endParaRPr>
          </a:p>
        </p:txBody>
      </p:sp>
      <p:sp>
        <p:nvSpPr>
          <p:cNvPr id="271" name="Google Shape;271;p25"/>
          <p:cNvSpPr txBox="1"/>
          <p:nvPr/>
        </p:nvSpPr>
        <p:spPr>
          <a:xfrm>
            <a:off x="2144921" y="1403772"/>
            <a:ext cx="5775586" cy="400363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200"/>
              <a:buFont typeface="Arial"/>
              <a:buNone/>
            </a:pPr>
            <a:r>
              <a:rPr b="1" i="0" lang="fr-CA" sz="3200" u="none" cap="none" strike="noStrike">
                <a:solidFill>
                  <a:schemeClr val="dk1"/>
                </a:solidFill>
                <a:latin typeface="Arial"/>
                <a:ea typeface="Arial"/>
                <a:cs typeface="Arial"/>
                <a:sym typeface="Arial"/>
              </a:rPr>
              <a:t>PROCHAINES ÉTAPES</a:t>
            </a:r>
            <a:endParaRPr/>
          </a:p>
          <a:p>
            <a:pPr indent="0" lvl="0" marL="0" marR="0" rtl="0" algn="l">
              <a:lnSpc>
                <a:spcPct val="100000"/>
              </a:lnSpc>
              <a:spcBef>
                <a:spcPts val="1000"/>
              </a:spcBef>
              <a:spcAft>
                <a:spcPts val="0"/>
              </a:spcAft>
              <a:buClr>
                <a:srgbClr val="000000"/>
              </a:buClr>
              <a:buSzPts val="2600"/>
              <a:buFont typeface="Arial"/>
              <a:buNone/>
            </a:pPr>
            <a:r>
              <a:rPr b="1" i="0" lang="fr-CA" sz="2600" u="none" cap="none" strike="noStrike">
                <a:solidFill>
                  <a:schemeClr val="dk1"/>
                </a:solidFill>
                <a:latin typeface="Arial"/>
                <a:ea typeface="Arial"/>
                <a:cs typeface="Arial"/>
                <a:sym typeface="Arial"/>
              </a:rPr>
              <a:t>Peaufiner les orientations stratégiques et les objectifs – Donnez votre avis!</a:t>
            </a:r>
            <a:endParaRPr/>
          </a:p>
          <a:p>
            <a:pPr indent="0" lvl="0" marL="0" marR="0" rtl="0" algn="l">
              <a:lnSpc>
                <a:spcPct val="100000"/>
              </a:lnSpc>
              <a:spcBef>
                <a:spcPts val="1000"/>
              </a:spcBef>
              <a:spcAft>
                <a:spcPts val="0"/>
              </a:spcAft>
              <a:buClr>
                <a:srgbClr val="000000"/>
              </a:buClr>
              <a:buSzPts val="2600"/>
              <a:buFont typeface="Arial"/>
              <a:buNone/>
            </a:pPr>
            <a:r>
              <a:rPr b="1" i="0" lang="fr-CA" sz="2600" u="none" cap="none" strike="noStrike">
                <a:solidFill>
                  <a:schemeClr val="dk1"/>
                </a:solidFill>
                <a:latin typeface="Arial"/>
                <a:ea typeface="Arial"/>
                <a:cs typeface="Arial"/>
                <a:sym typeface="Arial"/>
              </a:rPr>
              <a:t>Élaborer le plan, le revoir et le peaufiner</a:t>
            </a:r>
            <a:endParaRPr/>
          </a:p>
          <a:p>
            <a:pPr indent="0" lvl="0" marL="0" marR="0" rtl="0" algn="l">
              <a:lnSpc>
                <a:spcPct val="100000"/>
              </a:lnSpc>
              <a:spcBef>
                <a:spcPts val="1000"/>
              </a:spcBef>
              <a:spcAft>
                <a:spcPts val="0"/>
              </a:spcAft>
              <a:buClr>
                <a:srgbClr val="000000"/>
              </a:buClr>
              <a:buSzPts val="2600"/>
              <a:buFont typeface="Arial"/>
              <a:buNone/>
            </a:pPr>
            <a:r>
              <a:rPr b="1" i="0" lang="fr-CA" sz="2600" u="none" cap="none" strike="noStrike">
                <a:solidFill>
                  <a:schemeClr val="dk1"/>
                </a:solidFill>
                <a:latin typeface="Arial"/>
                <a:ea typeface="Arial"/>
                <a:cs typeface="Arial"/>
                <a:sym typeface="Arial"/>
              </a:rPr>
              <a:t>Mettre la touche finale </a:t>
            </a:r>
            <a:endParaRPr/>
          </a:p>
          <a:p>
            <a:pPr indent="0" lvl="0" marL="0" marR="0" rtl="0" algn="l">
              <a:lnSpc>
                <a:spcPct val="100000"/>
              </a:lnSpc>
              <a:spcBef>
                <a:spcPts val="1000"/>
              </a:spcBef>
              <a:spcAft>
                <a:spcPts val="1000"/>
              </a:spcAft>
              <a:buClr>
                <a:srgbClr val="000000"/>
              </a:buClr>
              <a:buSzPts val="2600"/>
              <a:buFont typeface="Arial"/>
              <a:buNone/>
            </a:pPr>
            <a:r>
              <a:t/>
            </a:r>
            <a:endParaRPr b="1" i="0" sz="26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216D"/>
        </a:solidFill>
      </p:bgPr>
    </p:bg>
    <p:spTree>
      <p:nvGrpSpPr>
        <p:cNvPr id="83" name="Shape 83"/>
        <p:cNvGrpSpPr/>
        <p:nvPr/>
      </p:nvGrpSpPr>
      <p:grpSpPr>
        <a:xfrm>
          <a:off x="0" y="0"/>
          <a:ext cx="0" cy="0"/>
          <a:chOff x="0" y="0"/>
          <a:chExt cx="0" cy="0"/>
        </a:xfrm>
      </p:grpSpPr>
      <p:sp>
        <p:nvSpPr>
          <p:cNvPr id="84" name="Google Shape;84;p3"/>
          <p:cNvSpPr txBox="1"/>
          <p:nvPr/>
        </p:nvSpPr>
        <p:spPr>
          <a:xfrm>
            <a:off x="9365876" y="1913684"/>
            <a:ext cx="138600" cy="22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85" name="Google Shape;85;p3"/>
          <p:cNvSpPr/>
          <p:nvPr/>
        </p:nvSpPr>
        <p:spPr>
          <a:xfrm>
            <a:off x="-1" y="1311493"/>
            <a:ext cx="9144000" cy="3831900"/>
          </a:xfrm>
          <a:prstGeom prst="parallelogram">
            <a:avLst>
              <a:gd fmla="val 55319"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Rounded"/>
              <a:ea typeface="Arial Rounded"/>
              <a:cs typeface="Arial Rounded"/>
              <a:sym typeface="Arial Rounded"/>
            </a:endParaRPr>
          </a:p>
        </p:txBody>
      </p:sp>
      <p:sp>
        <p:nvSpPr>
          <p:cNvPr id="86" name="Google Shape;86;p3"/>
          <p:cNvSpPr txBox="1"/>
          <p:nvPr/>
        </p:nvSpPr>
        <p:spPr>
          <a:xfrm>
            <a:off x="2171875" y="1485050"/>
            <a:ext cx="6440700" cy="3080300"/>
          </a:xfrm>
          <a:prstGeom prst="rect">
            <a:avLst/>
          </a:prstGeom>
          <a:noFill/>
          <a:ln>
            <a:noFill/>
          </a:ln>
        </p:spPr>
        <p:txBody>
          <a:bodyPr anchorCtr="0" anchor="t" bIns="34275" lIns="68575" spcFirstLastPara="1" rIns="68575" wrap="square" tIns="34275">
            <a:spAutoFit/>
          </a:bodyPr>
          <a:lstStyle/>
          <a:p>
            <a:pPr indent="-368300" lvl="0" marL="457200" marR="0" rtl="0" algn="l">
              <a:lnSpc>
                <a:spcPct val="100000"/>
              </a:lnSpc>
              <a:spcBef>
                <a:spcPts val="0"/>
              </a:spcBef>
              <a:spcAft>
                <a:spcPts val="0"/>
              </a:spcAft>
              <a:buClr>
                <a:srgbClr val="000000"/>
              </a:buClr>
              <a:buSzPts val="2200"/>
              <a:buFont typeface="Arial"/>
              <a:buChar char="●"/>
            </a:pPr>
            <a:r>
              <a:rPr b="0" i="0" lang="fr-CA" sz="2200" u="none" cap="none" strike="noStrike">
                <a:solidFill>
                  <a:schemeClr val="dk1"/>
                </a:solidFill>
                <a:latin typeface="Arial"/>
                <a:ea typeface="Arial"/>
                <a:cs typeface="Arial"/>
                <a:sym typeface="Arial"/>
              </a:rPr>
              <a:t>Une vue d</a:t>
            </a:r>
            <a:r>
              <a:rPr b="0" i="0" lang="fr-CA" sz="2200" u="none" cap="none" strike="noStrike">
                <a:solidFill>
                  <a:schemeClr val="dk1"/>
                </a:solidFill>
                <a:latin typeface="Times New Roman"/>
                <a:ea typeface="Times New Roman"/>
                <a:cs typeface="Times New Roman"/>
                <a:sym typeface="Times New Roman"/>
              </a:rPr>
              <a:t>’</a:t>
            </a:r>
            <a:r>
              <a:rPr b="0" i="0" lang="fr-CA" sz="2200" u="none" cap="none" strike="noStrike">
                <a:solidFill>
                  <a:schemeClr val="dk1"/>
                </a:solidFill>
                <a:latin typeface="Arial"/>
                <a:ea typeface="Arial"/>
                <a:cs typeface="Arial"/>
                <a:sym typeface="Arial"/>
              </a:rPr>
              <a:t>ensemble du processus</a:t>
            </a:r>
            <a:endParaRPr/>
          </a:p>
          <a:p>
            <a:pPr indent="-368300" lvl="0" marL="457200" marR="0" rtl="0" algn="l">
              <a:lnSpc>
                <a:spcPct val="100000"/>
              </a:lnSpc>
              <a:spcBef>
                <a:spcPts val="1000"/>
              </a:spcBef>
              <a:spcAft>
                <a:spcPts val="0"/>
              </a:spcAft>
              <a:buClr>
                <a:schemeClr val="dk1"/>
              </a:buClr>
              <a:buSzPts val="2200"/>
              <a:buFont typeface="Arial"/>
              <a:buChar char="●"/>
            </a:pPr>
            <a:r>
              <a:rPr b="0" i="0" lang="fr-CA" sz="2200" u="none" cap="none" strike="noStrike">
                <a:solidFill>
                  <a:schemeClr val="dk1"/>
                </a:solidFill>
                <a:latin typeface="Arial"/>
                <a:ea typeface="Arial"/>
                <a:cs typeface="Arial"/>
                <a:sym typeface="Arial"/>
              </a:rPr>
              <a:t>Ce que nous avons entendu lors des discussions</a:t>
            </a:r>
            <a:endParaRPr/>
          </a:p>
          <a:p>
            <a:pPr indent="-368300" lvl="0" marL="457200" marR="0" rtl="0" algn="l">
              <a:lnSpc>
                <a:spcPct val="100000"/>
              </a:lnSpc>
              <a:spcBef>
                <a:spcPts val="1000"/>
              </a:spcBef>
              <a:spcAft>
                <a:spcPts val="0"/>
              </a:spcAft>
              <a:buClr>
                <a:schemeClr val="dk1"/>
              </a:buClr>
              <a:buSzPts val="2200"/>
              <a:buFont typeface="Arial"/>
              <a:buChar char="●"/>
            </a:pPr>
            <a:r>
              <a:rPr b="0" i="0" lang="fr-CA" sz="2200" u="none" cap="none" strike="noStrike">
                <a:solidFill>
                  <a:schemeClr val="dk1"/>
                </a:solidFill>
                <a:latin typeface="Arial"/>
                <a:ea typeface="Arial"/>
                <a:cs typeface="Arial"/>
                <a:sym typeface="Arial"/>
              </a:rPr>
              <a:t>Une version préliminaire de la vision et de la mission</a:t>
            </a:r>
            <a:endParaRPr/>
          </a:p>
          <a:p>
            <a:pPr indent="-368300" lvl="0" marL="457200" marR="0" rtl="0" algn="l">
              <a:lnSpc>
                <a:spcPct val="100000"/>
              </a:lnSpc>
              <a:spcBef>
                <a:spcPts val="1000"/>
              </a:spcBef>
              <a:spcAft>
                <a:spcPts val="0"/>
              </a:spcAft>
              <a:buClr>
                <a:schemeClr val="dk1"/>
              </a:buClr>
              <a:buSzPts val="2200"/>
              <a:buFont typeface="Arial"/>
              <a:buChar char="●"/>
            </a:pPr>
            <a:r>
              <a:rPr b="0" i="0" lang="fr-CA" sz="2200" u="none" cap="none" strike="noStrike">
                <a:solidFill>
                  <a:schemeClr val="dk1"/>
                </a:solidFill>
                <a:latin typeface="Arial"/>
                <a:ea typeface="Arial"/>
                <a:cs typeface="Arial"/>
                <a:sym typeface="Arial"/>
              </a:rPr>
              <a:t>Une version préliminaire des orientations stratégiques</a:t>
            </a:r>
            <a:endParaRPr/>
          </a:p>
          <a:p>
            <a:pPr indent="-368300" lvl="0" marL="457200" marR="0" rtl="0" algn="l">
              <a:lnSpc>
                <a:spcPct val="100000"/>
              </a:lnSpc>
              <a:spcBef>
                <a:spcPts val="1000"/>
              </a:spcBef>
              <a:spcAft>
                <a:spcPts val="1000"/>
              </a:spcAft>
              <a:buClr>
                <a:schemeClr val="dk1"/>
              </a:buClr>
              <a:buSzPts val="2200"/>
              <a:buFont typeface="Arial"/>
              <a:buChar char="●"/>
            </a:pPr>
            <a:r>
              <a:rPr b="0" i="0" lang="fr-CA" sz="2200" u="none" cap="none" strike="noStrike">
                <a:solidFill>
                  <a:schemeClr val="dk1"/>
                </a:solidFill>
                <a:latin typeface="Arial"/>
                <a:ea typeface="Arial"/>
                <a:cs typeface="Arial"/>
                <a:sym typeface="Arial"/>
              </a:rPr>
              <a:t>Vos commentaires</a:t>
            </a:r>
            <a:endParaRPr b="0" i="0" sz="2200" u="none" cap="none" strike="noStrike">
              <a:solidFill>
                <a:schemeClr val="dk1"/>
              </a:solidFill>
              <a:latin typeface="Arial"/>
              <a:ea typeface="Arial"/>
              <a:cs typeface="Arial"/>
              <a:sym typeface="Arial"/>
            </a:endParaRPr>
          </a:p>
        </p:txBody>
      </p:sp>
      <p:sp>
        <p:nvSpPr>
          <p:cNvPr id="87" name="Google Shape;87;p3"/>
          <p:cNvSpPr txBox="1"/>
          <p:nvPr/>
        </p:nvSpPr>
        <p:spPr>
          <a:xfrm>
            <a:off x="2171874" y="456000"/>
            <a:ext cx="6469850"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fr-CA" sz="2800" u="none" cap="none" strike="noStrike">
                <a:solidFill>
                  <a:schemeClr val="lt1"/>
                </a:solidFill>
                <a:latin typeface="Arial"/>
                <a:ea typeface="Arial"/>
                <a:cs typeface="Arial"/>
                <a:sym typeface="Arial"/>
              </a:rPr>
              <a:t>Ce dont il sera question aujourd</a:t>
            </a:r>
            <a:r>
              <a:rPr b="1" i="0" lang="fr-CA" sz="2800" u="none" cap="none" strike="noStrike">
                <a:solidFill>
                  <a:schemeClr val="lt1"/>
                </a:solidFill>
                <a:latin typeface="Times New Roman"/>
                <a:ea typeface="Times New Roman"/>
                <a:cs typeface="Times New Roman"/>
                <a:sym typeface="Times New Roman"/>
              </a:rPr>
              <a:t>’</a:t>
            </a:r>
            <a:r>
              <a:rPr b="1" i="0" lang="fr-CA" sz="2800" u="none" cap="none" strike="noStrike">
                <a:solidFill>
                  <a:schemeClr val="lt1"/>
                </a:solidFill>
                <a:latin typeface="Arial"/>
                <a:ea typeface="Arial"/>
                <a:cs typeface="Arial"/>
                <a:sym typeface="Arial"/>
              </a:rPr>
              <a:t>hui…</a:t>
            </a:r>
            <a:endParaRPr b="1" i="0" sz="28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Notre processus</a:t>
            </a:r>
            <a:endParaRPr b="1">
              <a:latin typeface="Arial"/>
              <a:ea typeface="Arial"/>
              <a:cs typeface="Arial"/>
              <a:sym typeface="Arial"/>
            </a:endParaRPr>
          </a:p>
        </p:txBody>
      </p:sp>
      <p:sp>
        <p:nvSpPr>
          <p:cNvPr id="93" name="Google Shape;93;p4"/>
          <p:cNvSpPr txBox="1"/>
          <p:nvPr/>
        </p:nvSpPr>
        <p:spPr>
          <a:xfrm>
            <a:off x="1979725" y="4360950"/>
            <a:ext cx="537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a:solidFill>
                  <a:schemeClr val="dk2"/>
                </a:solidFill>
                <a:latin typeface="Source Sans Pro"/>
                <a:ea typeface="Source Sans Pro"/>
                <a:cs typeface="Source Sans Pro"/>
                <a:sym typeface="Source Sans Pro"/>
              </a:rPr>
              <a:t>Quelle est la principale orientation stratégique pour les 3 à 5 années à venir?</a:t>
            </a:r>
            <a:endParaRPr b="1">
              <a:solidFill>
                <a:schemeClr val="dk2"/>
              </a:solidFill>
              <a:latin typeface="Source Sans Pro"/>
              <a:ea typeface="Source Sans Pro"/>
              <a:cs typeface="Source Sans Pro"/>
              <a:sym typeface="Source Sans Pro"/>
            </a:endParaRPr>
          </a:p>
        </p:txBody>
      </p:sp>
      <p:grpSp>
        <p:nvGrpSpPr>
          <p:cNvPr id="94" name="Google Shape;94;p4"/>
          <p:cNvGrpSpPr/>
          <p:nvPr/>
        </p:nvGrpSpPr>
        <p:grpSpPr>
          <a:xfrm>
            <a:off x="942375" y="1260675"/>
            <a:ext cx="7358400" cy="3319250"/>
            <a:chOff x="942375" y="1260675"/>
            <a:chExt cx="7358400" cy="3319250"/>
          </a:xfrm>
        </p:grpSpPr>
        <p:sp>
          <p:nvSpPr>
            <p:cNvPr id="95" name="Google Shape;95;p4"/>
            <p:cNvSpPr/>
            <p:nvPr/>
          </p:nvSpPr>
          <p:spPr>
            <a:xfrm>
              <a:off x="942375" y="1521425"/>
              <a:ext cx="1812600" cy="1765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CA" sz="1300">
                  <a:solidFill>
                    <a:schemeClr val="dk1"/>
                  </a:solidFill>
                  <a:latin typeface="Calibri"/>
                  <a:ea typeface="Calibri"/>
                  <a:cs typeface="Calibri"/>
                  <a:sym typeface="Calibri"/>
                </a:rPr>
                <a:t>Participation des intervenant·e·s</a:t>
              </a:r>
              <a:endParaRPr b="1" sz="1300">
                <a:solidFill>
                  <a:schemeClr val="dk1"/>
                </a:solidFill>
                <a:latin typeface="Calibri"/>
                <a:ea typeface="Calibri"/>
                <a:cs typeface="Calibri"/>
                <a:sym typeface="Calibri"/>
              </a:endParaRPr>
            </a:p>
            <a:p>
              <a:pPr indent="0" lvl="0" marL="0" rtl="0" algn="ctr">
                <a:spcBef>
                  <a:spcPts val="0"/>
                </a:spcBef>
                <a:spcAft>
                  <a:spcPts val="0"/>
                </a:spcAft>
                <a:buNone/>
              </a:pPr>
              <a:r>
                <a:t/>
              </a:r>
              <a:endParaRPr sz="1700"/>
            </a:p>
          </p:txBody>
        </p:sp>
        <p:sp>
          <p:nvSpPr>
            <p:cNvPr id="96" name="Google Shape;96;p4"/>
            <p:cNvSpPr/>
            <p:nvPr/>
          </p:nvSpPr>
          <p:spPr>
            <a:xfrm rot="-1329201">
              <a:off x="2833776" y="1529864"/>
              <a:ext cx="997648" cy="38512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Thèmes clés</a:t>
              </a:r>
              <a:endParaRPr b="1"/>
            </a:p>
          </p:txBody>
        </p:sp>
        <p:sp>
          <p:nvSpPr>
            <p:cNvPr id="97" name="Google Shape;97;p4"/>
            <p:cNvSpPr/>
            <p:nvPr/>
          </p:nvSpPr>
          <p:spPr>
            <a:xfrm rot="-897084">
              <a:off x="2999174" y="1976040"/>
              <a:ext cx="997676" cy="38502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Thèmes clés</a:t>
              </a:r>
              <a:endParaRPr b="1"/>
            </a:p>
          </p:txBody>
        </p:sp>
        <p:sp>
          <p:nvSpPr>
            <p:cNvPr id="98" name="Google Shape;98;p4"/>
            <p:cNvSpPr/>
            <p:nvPr/>
          </p:nvSpPr>
          <p:spPr>
            <a:xfrm rot="494675">
              <a:off x="2999035" y="2496693"/>
              <a:ext cx="997914" cy="38527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Thèmes clés</a:t>
              </a:r>
              <a:endParaRPr b="1"/>
            </a:p>
          </p:txBody>
        </p:sp>
        <p:sp>
          <p:nvSpPr>
            <p:cNvPr id="99" name="Google Shape;99;p4"/>
            <p:cNvSpPr/>
            <p:nvPr/>
          </p:nvSpPr>
          <p:spPr>
            <a:xfrm rot="1062948">
              <a:off x="2937775" y="2949602"/>
              <a:ext cx="997714" cy="385195"/>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Thèmes clés</a:t>
              </a:r>
              <a:endParaRPr b="1"/>
            </a:p>
          </p:txBody>
        </p:sp>
        <p:sp>
          <p:nvSpPr>
            <p:cNvPr id="100" name="Google Shape;100;p4"/>
            <p:cNvSpPr/>
            <p:nvPr/>
          </p:nvSpPr>
          <p:spPr>
            <a:xfrm>
              <a:off x="4042350" y="1260675"/>
              <a:ext cx="1194900" cy="236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CA" sz="1300">
                  <a:solidFill>
                    <a:schemeClr val="dk1"/>
                  </a:solidFill>
                  <a:latin typeface="Calibri"/>
                  <a:ea typeface="Calibri"/>
                  <a:cs typeface="Calibri"/>
                  <a:sym typeface="Calibri"/>
                </a:rPr>
                <a:t>Définir les priorités stratégiques à partir des thèmes clés</a:t>
              </a:r>
              <a:endParaRPr b="1" sz="1300">
                <a:solidFill>
                  <a:schemeClr val="dk1"/>
                </a:solidFill>
                <a:latin typeface="Calibri"/>
                <a:ea typeface="Calibri"/>
                <a:cs typeface="Calibri"/>
                <a:sym typeface="Calibri"/>
              </a:endParaRPr>
            </a:p>
            <a:p>
              <a:pPr indent="0" lvl="0" marL="0" rtl="0" algn="ctr">
                <a:spcBef>
                  <a:spcPts val="0"/>
                </a:spcBef>
                <a:spcAft>
                  <a:spcPts val="0"/>
                </a:spcAft>
                <a:buNone/>
              </a:pPr>
              <a:r>
                <a:t/>
              </a:r>
              <a:endParaRPr sz="1300"/>
            </a:p>
          </p:txBody>
        </p:sp>
        <p:sp>
          <p:nvSpPr>
            <p:cNvPr id="101" name="Google Shape;101;p4"/>
            <p:cNvSpPr/>
            <p:nvPr/>
          </p:nvSpPr>
          <p:spPr>
            <a:xfrm>
              <a:off x="5345100" y="1301700"/>
              <a:ext cx="1496100" cy="41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Priorité stratégique</a:t>
              </a:r>
              <a:endParaRPr b="1"/>
            </a:p>
          </p:txBody>
        </p:sp>
        <p:sp>
          <p:nvSpPr>
            <p:cNvPr id="102" name="Google Shape;102;p4"/>
            <p:cNvSpPr/>
            <p:nvPr/>
          </p:nvSpPr>
          <p:spPr>
            <a:xfrm>
              <a:off x="5345088" y="2183700"/>
              <a:ext cx="1496100" cy="41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Priorité stratégique</a:t>
              </a:r>
              <a:endParaRPr b="1"/>
            </a:p>
          </p:txBody>
        </p:sp>
        <p:sp>
          <p:nvSpPr>
            <p:cNvPr id="103" name="Google Shape;103;p4"/>
            <p:cNvSpPr/>
            <p:nvPr/>
          </p:nvSpPr>
          <p:spPr>
            <a:xfrm>
              <a:off x="5313450" y="2994750"/>
              <a:ext cx="1496100" cy="41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Priorité stratégique</a:t>
              </a:r>
              <a:endParaRPr b="1"/>
            </a:p>
          </p:txBody>
        </p:sp>
        <p:sp>
          <p:nvSpPr>
            <p:cNvPr id="104" name="Google Shape;104;p4"/>
            <p:cNvSpPr/>
            <p:nvPr/>
          </p:nvSpPr>
          <p:spPr>
            <a:xfrm>
              <a:off x="7105875" y="1260675"/>
              <a:ext cx="1194900" cy="236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300">
                  <a:solidFill>
                    <a:schemeClr val="dk1"/>
                  </a:solidFill>
                  <a:latin typeface="Calibri"/>
                  <a:ea typeface="Calibri"/>
                  <a:cs typeface="Calibri"/>
                  <a:sym typeface="Calibri"/>
                </a:rPr>
                <a:t>Validation et mise à l’essai avec les intervenant·e·s clés</a:t>
              </a:r>
              <a:endParaRPr b="1" sz="1300">
                <a:solidFill>
                  <a:schemeClr val="dk1"/>
                </a:solidFill>
                <a:latin typeface="Calibri"/>
                <a:ea typeface="Calibri"/>
                <a:cs typeface="Calibri"/>
                <a:sym typeface="Calibri"/>
              </a:endParaRPr>
            </a:p>
            <a:p>
              <a:pPr indent="0" lvl="0" marL="0" rtl="0" algn="l">
                <a:spcBef>
                  <a:spcPts val="0"/>
                </a:spcBef>
                <a:spcAft>
                  <a:spcPts val="0"/>
                </a:spcAft>
                <a:buNone/>
              </a:pPr>
              <a:r>
                <a:t/>
              </a:r>
              <a:endParaRPr b="1" sz="1300">
                <a:solidFill>
                  <a:schemeClr val="dk1"/>
                </a:solidFill>
                <a:latin typeface="Calibri"/>
                <a:ea typeface="Calibri"/>
                <a:cs typeface="Calibri"/>
                <a:sym typeface="Calibri"/>
              </a:endParaRPr>
            </a:p>
            <a:p>
              <a:pPr indent="0" lvl="0" marL="0" rtl="0" algn="ctr">
                <a:spcBef>
                  <a:spcPts val="0"/>
                </a:spcBef>
                <a:spcAft>
                  <a:spcPts val="0"/>
                </a:spcAft>
                <a:buNone/>
              </a:pPr>
              <a:r>
                <a:t/>
              </a:r>
              <a:endParaRPr sz="1300"/>
            </a:p>
          </p:txBody>
        </p:sp>
        <p:sp>
          <p:nvSpPr>
            <p:cNvPr id="105" name="Google Shape;105;p4"/>
            <p:cNvSpPr txBox="1"/>
            <p:nvPr/>
          </p:nvSpPr>
          <p:spPr>
            <a:xfrm>
              <a:off x="5309125" y="1593250"/>
              <a:ext cx="20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Énoncé des buts</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rPr lang="fr-CA" sz="1100">
                  <a:solidFill>
                    <a:schemeClr val="dk1"/>
                  </a:solidFill>
                  <a:latin typeface="Calibri"/>
                  <a:ea typeface="Calibri"/>
                  <a:cs typeface="Calibri"/>
                  <a:sym typeface="Calibri"/>
                </a:rPr>
                <a:t>    Objectifs spécifiques</a:t>
              </a:r>
              <a:endParaRPr sz="1100">
                <a:solidFill>
                  <a:schemeClr val="dk1"/>
                </a:solidFill>
                <a:latin typeface="Calibri"/>
                <a:ea typeface="Calibri"/>
                <a:cs typeface="Calibri"/>
                <a:sym typeface="Calibri"/>
              </a:endParaRPr>
            </a:p>
            <a:p>
              <a:pPr indent="457200" lvl="0" marL="0" rtl="0" algn="l">
                <a:spcBef>
                  <a:spcPts val="0"/>
                </a:spcBef>
                <a:spcAft>
                  <a:spcPts val="0"/>
                </a:spcAft>
                <a:buNone/>
              </a:pPr>
              <a:r>
                <a:rPr lang="fr-CA" sz="1000">
                  <a:solidFill>
                    <a:schemeClr val="dk1"/>
                  </a:solidFill>
                  <a:latin typeface="Calibri"/>
                  <a:ea typeface="Calibri"/>
                  <a:cs typeface="Calibri"/>
                  <a:sym typeface="Calibri"/>
                </a:rPr>
                <a:t>Mesures de soutien</a:t>
              </a:r>
              <a:endParaRPr sz="1000">
                <a:solidFill>
                  <a:schemeClr val="dk1"/>
                </a:solidFill>
                <a:latin typeface="Calibri"/>
                <a:ea typeface="Calibri"/>
                <a:cs typeface="Calibri"/>
                <a:sym typeface="Calibri"/>
              </a:endParaRPr>
            </a:p>
            <a:p>
              <a:pPr indent="457200" lvl="0" marL="0" rtl="0" algn="l">
                <a:spcBef>
                  <a:spcPts val="0"/>
                </a:spcBef>
                <a:spcAft>
                  <a:spcPts val="0"/>
                </a:spcAft>
                <a:buNone/>
              </a:pPr>
              <a:r>
                <a:rPr b="1" lang="fr-CA"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
          <p:nvSpPr>
            <p:cNvPr id="106" name="Google Shape;106;p4"/>
            <p:cNvSpPr txBox="1"/>
            <p:nvPr/>
          </p:nvSpPr>
          <p:spPr>
            <a:xfrm>
              <a:off x="5237250" y="3286925"/>
              <a:ext cx="20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Énoncé des buts</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rPr lang="fr-CA" sz="1100">
                  <a:solidFill>
                    <a:schemeClr val="dk1"/>
                  </a:solidFill>
                  <a:latin typeface="Calibri"/>
                  <a:ea typeface="Calibri"/>
                  <a:cs typeface="Calibri"/>
                  <a:sym typeface="Calibri"/>
                </a:rPr>
                <a:t>    Objectifs spécifiques</a:t>
              </a:r>
              <a:endParaRPr sz="1100">
                <a:solidFill>
                  <a:schemeClr val="dk1"/>
                </a:solidFill>
                <a:latin typeface="Calibri"/>
                <a:ea typeface="Calibri"/>
                <a:cs typeface="Calibri"/>
                <a:sym typeface="Calibri"/>
              </a:endParaRPr>
            </a:p>
            <a:p>
              <a:pPr indent="457200" lvl="0" marL="0" rtl="0" algn="l">
                <a:spcBef>
                  <a:spcPts val="0"/>
                </a:spcBef>
                <a:spcAft>
                  <a:spcPts val="0"/>
                </a:spcAft>
                <a:buNone/>
              </a:pPr>
              <a:r>
                <a:rPr lang="fr-CA" sz="1000">
                  <a:solidFill>
                    <a:schemeClr val="dk1"/>
                  </a:solidFill>
                  <a:latin typeface="Calibri"/>
                  <a:ea typeface="Calibri"/>
                  <a:cs typeface="Calibri"/>
                  <a:sym typeface="Calibri"/>
                </a:rPr>
                <a:t>Mesures de soutien</a:t>
              </a:r>
              <a:endParaRPr sz="1000">
                <a:solidFill>
                  <a:schemeClr val="dk1"/>
                </a:solidFill>
                <a:latin typeface="Calibri"/>
                <a:ea typeface="Calibri"/>
                <a:cs typeface="Calibri"/>
                <a:sym typeface="Calibri"/>
              </a:endParaRPr>
            </a:p>
            <a:p>
              <a:pPr indent="457200" lvl="0" marL="0" rtl="0" algn="l">
                <a:spcBef>
                  <a:spcPts val="0"/>
                </a:spcBef>
                <a:spcAft>
                  <a:spcPts val="0"/>
                </a:spcAft>
                <a:buNone/>
              </a:pPr>
              <a:r>
                <a:rPr b="1" lang="fr-CA"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
          <p:nvSpPr>
            <p:cNvPr id="107" name="Google Shape;107;p4"/>
            <p:cNvSpPr txBox="1"/>
            <p:nvPr/>
          </p:nvSpPr>
          <p:spPr>
            <a:xfrm>
              <a:off x="5309125" y="2430150"/>
              <a:ext cx="2007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1100">
                  <a:solidFill>
                    <a:schemeClr val="dk1"/>
                  </a:solidFill>
                  <a:latin typeface="Calibri"/>
                  <a:ea typeface="Calibri"/>
                  <a:cs typeface="Calibri"/>
                  <a:sym typeface="Calibri"/>
                </a:rPr>
                <a:t>Énoncé des buts</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rPr lang="fr-CA" sz="1100">
                  <a:solidFill>
                    <a:schemeClr val="dk1"/>
                  </a:solidFill>
                  <a:latin typeface="Calibri"/>
                  <a:ea typeface="Calibri"/>
                  <a:cs typeface="Calibri"/>
                  <a:sym typeface="Calibri"/>
                </a:rPr>
                <a:t>    Objectifs spécifiques</a:t>
              </a:r>
              <a:endParaRPr sz="1100">
                <a:solidFill>
                  <a:schemeClr val="dk1"/>
                </a:solidFill>
                <a:latin typeface="Calibri"/>
                <a:ea typeface="Calibri"/>
                <a:cs typeface="Calibri"/>
                <a:sym typeface="Calibri"/>
              </a:endParaRPr>
            </a:p>
            <a:p>
              <a:pPr indent="457200" lvl="0" marL="0" rtl="0" algn="l">
                <a:spcBef>
                  <a:spcPts val="0"/>
                </a:spcBef>
                <a:spcAft>
                  <a:spcPts val="0"/>
                </a:spcAft>
                <a:buNone/>
              </a:pPr>
              <a:r>
                <a:rPr lang="fr-CA" sz="1000">
                  <a:solidFill>
                    <a:schemeClr val="dk1"/>
                  </a:solidFill>
                  <a:latin typeface="Calibri"/>
                  <a:ea typeface="Calibri"/>
                  <a:cs typeface="Calibri"/>
                  <a:sym typeface="Calibri"/>
                </a:rPr>
                <a:t>Mesures de soutien</a:t>
              </a:r>
              <a:endParaRPr sz="1000">
                <a:solidFill>
                  <a:schemeClr val="dk1"/>
                </a:solidFill>
                <a:latin typeface="Calibri"/>
                <a:ea typeface="Calibri"/>
                <a:cs typeface="Calibri"/>
                <a:sym typeface="Calibri"/>
              </a:endParaRPr>
            </a:p>
            <a:p>
              <a:pPr indent="457200" lvl="0" marL="0" rtl="0" algn="l">
                <a:spcBef>
                  <a:spcPts val="0"/>
                </a:spcBef>
                <a:spcAft>
                  <a:spcPts val="0"/>
                </a:spcAft>
                <a:buNone/>
              </a:pPr>
              <a:r>
                <a:rPr b="1" lang="fr-CA"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Notre processus</a:t>
            </a:r>
            <a:endParaRPr b="1">
              <a:latin typeface="Arial"/>
              <a:ea typeface="Arial"/>
              <a:cs typeface="Arial"/>
              <a:sym typeface="Arial"/>
            </a:endParaRPr>
          </a:p>
        </p:txBody>
      </p:sp>
      <p:sp>
        <p:nvSpPr>
          <p:cNvPr id="113" name="Google Shape;113;p5"/>
          <p:cNvSpPr/>
          <p:nvPr/>
        </p:nvSpPr>
        <p:spPr>
          <a:xfrm>
            <a:off x="311688" y="1432050"/>
            <a:ext cx="2279400" cy="2279400"/>
          </a:xfrm>
          <a:prstGeom prst="ellipse">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fr-CA" sz="1500" u="none" cap="none" strike="noStrike">
                <a:solidFill>
                  <a:schemeClr val="dk1"/>
                </a:solidFill>
                <a:latin typeface="Arial"/>
                <a:ea typeface="Arial"/>
                <a:cs typeface="Arial"/>
                <a:sym typeface="Arial"/>
              </a:rPr>
              <a:t>PHASE 1 : Mise en marche du projet</a:t>
            </a:r>
            <a:endParaRPr b="0" i="0" sz="1500" u="none" cap="none" strike="noStrike">
              <a:solidFill>
                <a:srgbClr val="000000"/>
              </a:solidFill>
              <a:latin typeface="Arial"/>
              <a:ea typeface="Arial"/>
              <a:cs typeface="Arial"/>
              <a:sym typeface="Arial"/>
            </a:endParaRPr>
          </a:p>
        </p:txBody>
      </p:sp>
      <p:sp>
        <p:nvSpPr>
          <p:cNvPr id="114" name="Google Shape;114;p5"/>
          <p:cNvSpPr/>
          <p:nvPr/>
        </p:nvSpPr>
        <p:spPr>
          <a:xfrm>
            <a:off x="3432300" y="1432050"/>
            <a:ext cx="2279400" cy="2279400"/>
          </a:xfrm>
          <a:prstGeom prst="ellipse">
            <a:avLst/>
          </a:prstGeom>
          <a:solidFill>
            <a:srgbClr val="FFF22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fr-CA" sz="1500" u="none" cap="none" strike="noStrike">
                <a:solidFill>
                  <a:schemeClr val="dk1"/>
                </a:solidFill>
                <a:latin typeface="Arial"/>
                <a:ea typeface="Arial"/>
                <a:cs typeface="Arial"/>
                <a:sym typeface="Arial"/>
              </a:rPr>
              <a:t>PHASE 2 : Thèmes clés et orientations stratégiques</a:t>
            </a:r>
            <a:endParaRPr b="0" i="0" sz="1500" u="none" cap="none" strike="noStrike">
              <a:solidFill>
                <a:srgbClr val="000000"/>
              </a:solidFill>
              <a:latin typeface="Arial"/>
              <a:ea typeface="Arial"/>
              <a:cs typeface="Arial"/>
              <a:sym typeface="Arial"/>
            </a:endParaRPr>
          </a:p>
        </p:txBody>
      </p:sp>
      <p:sp>
        <p:nvSpPr>
          <p:cNvPr id="115" name="Google Shape;115;p5"/>
          <p:cNvSpPr/>
          <p:nvPr/>
        </p:nvSpPr>
        <p:spPr>
          <a:xfrm>
            <a:off x="6400763" y="1432050"/>
            <a:ext cx="2279400" cy="2279400"/>
          </a:xfrm>
          <a:prstGeom prst="ellipse">
            <a:avLst/>
          </a:prstGeom>
          <a:solidFill>
            <a:srgbClr val="EE52A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fr-CA" sz="1500" u="none" cap="none" strike="noStrike">
                <a:solidFill>
                  <a:srgbClr val="000000"/>
                </a:solidFill>
                <a:latin typeface="Arial"/>
                <a:ea typeface="Arial"/>
                <a:cs typeface="Arial"/>
                <a:sym typeface="Arial"/>
              </a:rPr>
              <a:t>PHASE 3 : Élaboration de la version préliminaire du plan et touche finale</a:t>
            </a:r>
            <a:endParaRPr b="0" i="0" sz="1500" u="none" cap="none" strike="noStrike">
              <a:solidFill>
                <a:srgbClr val="000000"/>
              </a:solidFill>
              <a:latin typeface="Arial"/>
              <a:ea typeface="Arial"/>
              <a:cs typeface="Arial"/>
              <a:sym typeface="Arial"/>
            </a:endParaRPr>
          </a:p>
        </p:txBody>
      </p:sp>
      <p:cxnSp>
        <p:nvCxnSpPr>
          <p:cNvPr id="116" name="Google Shape;116;p5"/>
          <p:cNvCxnSpPr>
            <a:stCxn id="113" idx="6"/>
            <a:endCxn id="114" idx="2"/>
          </p:cNvCxnSpPr>
          <p:nvPr/>
        </p:nvCxnSpPr>
        <p:spPr>
          <a:xfrm>
            <a:off x="2591088" y="2571750"/>
            <a:ext cx="841200" cy="0"/>
          </a:xfrm>
          <a:prstGeom prst="straightConnector1">
            <a:avLst/>
          </a:prstGeom>
          <a:noFill/>
          <a:ln cap="flat" cmpd="sng" w="38100">
            <a:solidFill>
              <a:schemeClr val="dk2"/>
            </a:solidFill>
            <a:prstDash val="solid"/>
            <a:round/>
            <a:headEnd len="sm" w="sm" type="none"/>
            <a:tailEnd len="med" w="med" type="triangle"/>
          </a:ln>
        </p:spPr>
      </p:cxnSp>
      <p:cxnSp>
        <p:nvCxnSpPr>
          <p:cNvPr id="117" name="Google Shape;117;p5"/>
          <p:cNvCxnSpPr>
            <a:stCxn id="114" idx="6"/>
            <a:endCxn id="115" idx="2"/>
          </p:cNvCxnSpPr>
          <p:nvPr/>
        </p:nvCxnSpPr>
        <p:spPr>
          <a:xfrm>
            <a:off x="5711700" y="2571750"/>
            <a:ext cx="689100" cy="0"/>
          </a:xfrm>
          <a:prstGeom prst="straightConnector1">
            <a:avLst/>
          </a:prstGeom>
          <a:noFill/>
          <a:ln cap="flat" cmpd="sng" w="38100">
            <a:solidFill>
              <a:schemeClr val="dk2"/>
            </a:solidFill>
            <a:prstDash val="solid"/>
            <a:round/>
            <a:headEnd len="sm" w="sm" type="none"/>
            <a:tailEnd len="med" w="med" type="triangle"/>
          </a:ln>
        </p:spPr>
      </p:cxnSp>
      <p:sp>
        <p:nvSpPr>
          <p:cNvPr id="118" name="Google Shape;118;p5"/>
          <p:cNvSpPr/>
          <p:nvPr/>
        </p:nvSpPr>
        <p:spPr>
          <a:xfrm rot="-643088">
            <a:off x="4301789" y="3219912"/>
            <a:ext cx="1275960" cy="376152"/>
          </a:xfrm>
          <a:prstGeom prst="rect">
            <a:avLst/>
          </a:prstGeom>
          <a:solidFill>
            <a:srgbClr val="D1216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rial"/>
                <a:ea typeface="Arial"/>
                <a:cs typeface="Arial"/>
                <a:sym typeface="Arial"/>
              </a:rPr>
              <a:t>Nous sommes ici!</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216D"/>
        </a:solidFill>
      </p:bgPr>
    </p:bg>
    <p:spTree>
      <p:nvGrpSpPr>
        <p:cNvPr id="124" name="Shape 124"/>
        <p:cNvGrpSpPr/>
        <p:nvPr/>
      </p:nvGrpSpPr>
      <p:grpSpPr>
        <a:xfrm>
          <a:off x="0" y="0"/>
          <a:ext cx="0" cy="0"/>
          <a:chOff x="0" y="0"/>
          <a:chExt cx="0" cy="0"/>
        </a:xfrm>
      </p:grpSpPr>
      <p:sp>
        <p:nvSpPr>
          <p:cNvPr id="125" name="Google Shape;125;p6"/>
          <p:cNvSpPr txBox="1"/>
          <p:nvPr/>
        </p:nvSpPr>
        <p:spPr>
          <a:xfrm>
            <a:off x="9365876" y="1913684"/>
            <a:ext cx="138600" cy="223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p:txBody>
      </p:sp>
      <p:sp>
        <p:nvSpPr>
          <p:cNvPr id="126" name="Google Shape;126;p6"/>
          <p:cNvSpPr/>
          <p:nvPr/>
        </p:nvSpPr>
        <p:spPr>
          <a:xfrm>
            <a:off x="-1" y="1311493"/>
            <a:ext cx="9144000" cy="3831900"/>
          </a:xfrm>
          <a:prstGeom prst="parallelogram">
            <a:avLst>
              <a:gd fmla="val 55319" name="adj"/>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Rounded"/>
              <a:ea typeface="Arial Rounded"/>
              <a:cs typeface="Arial Rounded"/>
              <a:sym typeface="Arial Rounded"/>
            </a:endParaRPr>
          </a:p>
        </p:txBody>
      </p:sp>
      <p:sp>
        <p:nvSpPr>
          <p:cNvPr id="127" name="Google Shape;127;p6"/>
          <p:cNvSpPr txBox="1"/>
          <p:nvPr/>
        </p:nvSpPr>
        <p:spPr>
          <a:xfrm>
            <a:off x="2171875" y="1961300"/>
            <a:ext cx="5571900" cy="167478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1000"/>
              </a:spcAft>
              <a:buClr>
                <a:srgbClr val="000000"/>
              </a:buClr>
              <a:buSzPts val="3200"/>
              <a:buFont typeface="Arial"/>
              <a:buNone/>
            </a:pPr>
            <a:r>
              <a:rPr b="1" i="0" lang="fr-CA" sz="3200" u="none" cap="none" strike="noStrike">
                <a:solidFill>
                  <a:schemeClr val="dk1"/>
                </a:solidFill>
                <a:latin typeface="Arial"/>
                <a:ea typeface="Arial"/>
                <a:cs typeface="Arial"/>
                <a:sym typeface="Arial"/>
              </a:rPr>
              <a:t>Ce que nous avons entendu lors des discussions jusqu</a:t>
            </a:r>
            <a:r>
              <a:rPr b="1" i="0" lang="fr-CA" sz="3200" u="none" cap="none" strike="noStrike">
                <a:solidFill>
                  <a:schemeClr val="dk1"/>
                </a:solidFill>
                <a:latin typeface="Times New Roman"/>
                <a:ea typeface="Times New Roman"/>
                <a:cs typeface="Times New Roman"/>
                <a:sym typeface="Times New Roman"/>
              </a:rPr>
              <a:t>’</a:t>
            </a:r>
            <a:r>
              <a:rPr b="1" i="0" lang="fr-CA" sz="3200" u="none" cap="none" strike="noStrike">
                <a:solidFill>
                  <a:schemeClr val="dk1"/>
                </a:solidFill>
                <a:latin typeface="Arial"/>
                <a:ea typeface="Arial"/>
                <a:cs typeface="Arial"/>
                <a:sym typeface="Arial"/>
              </a:rPr>
              <a:t>à maintenant</a:t>
            </a:r>
            <a:endParaRPr b="1" i="0" sz="3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Ce que nous avons entendu - personnel</a:t>
            </a:r>
            <a:endParaRPr b="1">
              <a:latin typeface="Arial"/>
              <a:ea typeface="Arial"/>
              <a:cs typeface="Arial"/>
              <a:sym typeface="Arial"/>
            </a:endParaRPr>
          </a:p>
        </p:txBody>
      </p:sp>
      <p:sp>
        <p:nvSpPr>
          <p:cNvPr id="133" name="Google Shape;133;p7"/>
          <p:cNvSpPr txBox="1"/>
          <p:nvPr>
            <p:ph idx="1" type="body"/>
          </p:nvPr>
        </p:nvSpPr>
        <p:spPr>
          <a:xfrm>
            <a:off x="311700" y="1152475"/>
            <a:ext cx="8520600" cy="3762300"/>
          </a:xfrm>
          <a:prstGeom prst="rect">
            <a:avLst/>
          </a:prstGeom>
          <a:noFill/>
          <a:ln>
            <a:noFill/>
          </a:ln>
        </p:spPr>
        <p:txBody>
          <a:bodyPr anchorCtr="0" anchor="t" bIns="91425" lIns="91425" spcFirstLastPara="1" rIns="91425" wrap="square" tIns="91425">
            <a:normAutofit fontScale="77500" lnSpcReduction="20000"/>
          </a:bodyPr>
          <a:lstStyle/>
          <a:p>
            <a:pPr indent="-334327" lvl="0" marL="457200" rtl="0" algn="l">
              <a:lnSpc>
                <a:spcPct val="115000"/>
              </a:lnSpc>
              <a:spcBef>
                <a:spcPts val="0"/>
              </a:spcBef>
              <a:spcAft>
                <a:spcPts val="0"/>
              </a:spcAft>
              <a:buClr>
                <a:schemeClr val="dk1"/>
              </a:buClr>
              <a:buSzPct val="100000"/>
              <a:buFont typeface="Arial"/>
              <a:buChar char="●"/>
            </a:pPr>
            <a:r>
              <a:rPr lang="fr-CA">
                <a:solidFill>
                  <a:schemeClr val="dk1"/>
                </a:solidFill>
                <a:latin typeface="Arial"/>
                <a:ea typeface="Arial"/>
                <a:cs typeface="Arial"/>
                <a:sym typeface="Arial"/>
              </a:rPr>
              <a:t>Un intérêt pour que Réviseurs Canada soit une organisation novatrice et un maître à penser dans le domaine.</a:t>
            </a:r>
            <a:endParaRPr>
              <a:solidFill>
                <a:schemeClr val="dk1"/>
              </a:solidFill>
              <a:latin typeface="Arial"/>
              <a:ea typeface="Arial"/>
              <a:cs typeface="Arial"/>
              <a:sym typeface="Arial"/>
            </a:endParaRPr>
          </a:p>
          <a:p>
            <a:pPr indent="-334327"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Des relations nuancées avec les bénévoles.</a:t>
            </a:r>
            <a:endParaRPr>
              <a:solidFill>
                <a:schemeClr val="dk1"/>
              </a:solidFill>
              <a:latin typeface="Arial"/>
              <a:ea typeface="Arial"/>
              <a:cs typeface="Arial"/>
              <a:sym typeface="Arial"/>
            </a:endParaRPr>
          </a:p>
          <a:p>
            <a:pPr indent="-310832" lvl="1" marL="9144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Le recours excessif aux bénévoles, les bénévoles agissant comme décideurs, des difficultés avec les échéanciers et le déroulement du travail en raison de la précarité du bénévolat, l’épuisement des bénévoles qui mène à l’épuisement du personnel.</a:t>
            </a:r>
            <a:endParaRPr>
              <a:solidFill>
                <a:schemeClr val="dk1"/>
              </a:solidFill>
              <a:latin typeface="Arial"/>
              <a:ea typeface="Arial"/>
              <a:cs typeface="Arial"/>
              <a:sym typeface="Arial"/>
            </a:endParaRPr>
          </a:p>
          <a:p>
            <a:pPr indent="-334327"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Il y a des divergences entre le plan stratégique actuel et les activités courantes – le nouveau plan doit être opérationnel et ne pas rester sur les tablettes.</a:t>
            </a:r>
            <a:endParaRPr>
              <a:solidFill>
                <a:schemeClr val="dk1"/>
              </a:solidFill>
              <a:latin typeface="Arial"/>
              <a:ea typeface="Arial"/>
              <a:cs typeface="Arial"/>
              <a:sym typeface="Arial"/>
            </a:endParaRPr>
          </a:p>
          <a:p>
            <a:pPr indent="-334327"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Un excellent cadre de politiques et de procédures → mais peut-être un peu trop compliqué.</a:t>
            </a:r>
            <a:endParaRPr>
              <a:solidFill>
                <a:schemeClr val="dk1"/>
              </a:solidFill>
              <a:latin typeface="Arial"/>
              <a:ea typeface="Arial"/>
              <a:cs typeface="Arial"/>
              <a:sym typeface="Arial"/>
            </a:endParaRPr>
          </a:p>
          <a:p>
            <a:pPr indent="-334327"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Les victoires récentes :</a:t>
            </a:r>
            <a:endParaRPr/>
          </a:p>
          <a:p>
            <a:pPr indent="-310832" lvl="1" marL="9144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les engagements et les activités en matière d’équité, de diversité et d’inclusion;</a:t>
            </a:r>
            <a:endParaRPr>
              <a:solidFill>
                <a:schemeClr val="dk1"/>
              </a:solidFill>
              <a:latin typeface="Arial"/>
              <a:ea typeface="Arial"/>
              <a:cs typeface="Arial"/>
              <a:sym typeface="Arial"/>
            </a:endParaRPr>
          </a:p>
          <a:p>
            <a:pPr indent="-310832" lvl="1" marL="9144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a:t>
            </a:r>
            <a:r>
              <a:rPr lang="fr-CA">
                <a:solidFill>
                  <a:schemeClr val="dk1"/>
                </a:solidFill>
                <a:latin typeface="Times New Roman"/>
                <a:ea typeface="Times New Roman"/>
                <a:cs typeface="Times New Roman"/>
                <a:sym typeface="Times New Roman"/>
              </a:rPr>
              <a:t>’</a:t>
            </a:r>
            <a:r>
              <a:rPr lang="fr-CA">
                <a:solidFill>
                  <a:schemeClr val="dk1"/>
                </a:solidFill>
                <a:latin typeface="Arial"/>
                <a:ea typeface="Arial"/>
                <a:cs typeface="Arial"/>
                <a:sym typeface="Arial"/>
              </a:rPr>
              <a:t>actualisation et la simplification de la tenue des livres;</a:t>
            </a:r>
            <a:endParaRPr>
              <a:solidFill>
                <a:schemeClr val="dk1"/>
              </a:solidFill>
              <a:latin typeface="Arial"/>
              <a:ea typeface="Arial"/>
              <a:cs typeface="Arial"/>
              <a:sym typeface="Arial"/>
            </a:endParaRPr>
          </a:p>
          <a:p>
            <a:pPr indent="-310832" lvl="1" marL="914400" rtl="0" algn="l">
              <a:lnSpc>
                <a:spcPct val="115000"/>
              </a:lnSpc>
              <a:spcBef>
                <a:spcPts val="1000"/>
              </a:spcBef>
              <a:spcAft>
                <a:spcPts val="1000"/>
              </a:spcAft>
              <a:buClr>
                <a:schemeClr val="dk1"/>
              </a:buClr>
              <a:buSzPct val="100000"/>
              <a:buFont typeface="Arial"/>
              <a:buChar char="○"/>
            </a:pPr>
            <a:r>
              <a:rPr lang="fr-CA">
                <a:solidFill>
                  <a:schemeClr val="dk1"/>
                </a:solidFill>
                <a:latin typeface="Arial"/>
                <a:ea typeface="Arial"/>
                <a:cs typeface="Arial"/>
                <a:sym typeface="Arial"/>
              </a:rPr>
              <a:t>la refonte du site Web.</a:t>
            </a:r>
            <a:endParaRPr>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Ce que nous avons entendu - CAN</a:t>
            </a:r>
            <a:endParaRPr b="1">
              <a:latin typeface="Arial"/>
              <a:ea typeface="Arial"/>
              <a:cs typeface="Arial"/>
              <a:sym typeface="Arial"/>
            </a:endParaRPr>
          </a:p>
        </p:txBody>
      </p:sp>
      <p:sp>
        <p:nvSpPr>
          <p:cNvPr id="139" name="Google Shape;139;p8"/>
          <p:cNvSpPr txBox="1"/>
          <p:nvPr>
            <p:ph idx="1" type="body"/>
          </p:nvPr>
        </p:nvSpPr>
        <p:spPr>
          <a:xfrm>
            <a:off x="311700" y="1152475"/>
            <a:ext cx="8520600" cy="3753000"/>
          </a:xfrm>
          <a:prstGeom prst="rect">
            <a:avLst/>
          </a:prstGeom>
          <a:noFill/>
          <a:ln>
            <a:noFill/>
          </a:ln>
        </p:spPr>
        <p:txBody>
          <a:bodyPr anchorCtr="0" anchor="t" bIns="91425" lIns="91425" spcFirstLastPara="1" rIns="91425" wrap="square" tIns="91425">
            <a:normAutofit fontScale="70000" lnSpcReduction="20000"/>
          </a:bodyPr>
          <a:lstStyle/>
          <a:p>
            <a:pPr indent="-325754" lvl="0" marL="457200" rtl="0" algn="l">
              <a:lnSpc>
                <a:spcPct val="115000"/>
              </a:lnSpc>
              <a:spcBef>
                <a:spcPts val="0"/>
              </a:spcBef>
              <a:spcAft>
                <a:spcPts val="0"/>
              </a:spcAft>
              <a:buClr>
                <a:schemeClr val="dk1"/>
              </a:buClr>
              <a:buSzPct val="100000"/>
              <a:buFont typeface="Arial"/>
              <a:buChar char="●"/>
            </a:pPr>
            <a:r>
              <a:rPr lang="fr-CA">
                <a:solidFill>
                  <a:schemeClr val="dk1"/>
                </a:solidFill>
                <a:latin typeface="Arial"/>
                <a:ea typeface="Arial"/>
                <a:cs typeface="Arial"/>
                <a:sym typeface="Arial"/>
              </a:rPr>
              <a:t>L</a:t>
            </a:r>
            <a:r>
              <a:rPr lang="fr-CA">
                <a:solidFill>
                  <a:schemeClr val="dk1"/>
                </a:solidFill>
                <a:latin typeface="Times New Roman"/>
                <a:ea typeface="Times New Roman"/>
                <a:cs typeface="Times New Roman"/>
                <a:sym typeface="Times New Roman"/>
              </a:rPr>
              <a:t>’</a:t>
            </a:r>
            <a:r>
              <a:rPr lang="fr-CA">
                <a:solidFill>
                  <a:schemeClr val="dk1"/>
                </a:solidFill>
                <a:latin typeface="Arial"/>
                <a:ea typeface="Arial"/>
                <a:cs typeface="Arial"/>
                <a:sym typeface="Arial"/>
              </a:rPr>
              <a:t>aide du personnel est utile, conviviale et axée sur la collaboration.</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La structure de gouvernance est solide – mais est limitée à la capacité des bénévoles à exécuter.</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L’impression que le travail dans l’organisation se fait en vase clos et de façon fragmentée.</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Beaucoup d’épuisement chez les bénévoles – y compris à la haute direction.</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Un manque de continuité dans le savoir institutionnel.</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La nécessité d’attirer de nouveaux publics à l’aide de nouveaux médias – médias sociaux (p. ex. : Tiktok), d’améliorer les plateformes en ligne à l’interne (p. ex. : courriel + Slack + Discord).</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La nécessité d’axer les communications sur l’importance de la révision professionnelle à l’intention du grand public et des professions et secteurs connexes.</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0"/>
              </a:spcAft>
              <a:buClr>
                <a:schemeClr val="dk1"/>
              </a:buClr>
              <a:buSzPct val="100000"/>
              <a:buFont typeface="Arial"/>
              <a:buChar char="●"/>
            </a:pPr>
            <a:r>
              <a:rPr lang="fr-CA">
                <a:solidFill>
                  <a:schemeClr val="dk1"/>
                </a:solidFill>
                <a:latin typeface="Arial"/>
                <a:ea typeface="Arial"/>
                <a:cs typeface="Arial"/>
                <a:sym typeface="Arial"/>
              </a:rPr>
              <a:t>La vision que Réviseurs Canada soit un chef de file dans le domaine, en avance sur une sphère en constante évolution.</a:t>
            </a:r>
            <a:endParaRPr>
              <a:solidFill>
                <a:schemeClr val="dk1"/>
              </a:solidFill>
              <a:latin typeface="Arial"/>
              <a:ea typeface="Arial"/>
              <a:cs typeface="Arial"/>
              <a:sym typeface="Arial"/>
            </a:endParaRPr>
          </a:p>
          <a:p>
            <a:pPr indent="-325754" lvl="0" marL="457200" rtl="0" algn="l">
              <a:lnSpc>
                <a:spcPct val="115000"/>
              </a:lnSpc>
              <a:spcBef>
                <a:spcPts val="1000"/>
              </a:spcBef>
              <a:spcAft>
                <a:spcPts val="1000"/>
              </a:spcAft>
              <a:buClr>
                <a:schemeClr val="dk1"/>
              </a:buClr>
              <a:buSzPct val="100000"/>
              <a:buFont typeface="Arial"/>
              <a:buChar char="●"/>
            </a:pPr>
            <a:r>
              <a:rPr lang="fr-CA">
                <a:solidFill>
                  <a:schemeClr val="dk1"/>
                </a:solidFill>
                <a:latin typeface="Arial"/>
                <a:ea typeface="Arial"/>
                <a:cs typeface="Arial"/>
                <a:sym typeface="Arial"/>
              </a:rPr>
              <a:t>La nécessité de susciter un meilleur sentiment d’appartenance dans l’ensemble de l’organisation.</a:t>
            </a:r>
            <a:endParaRPr>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fr-CA">
                <a:latin typeface="Arial"/>
                <a:ea typeface="Arial"/>
                <a:cs typeface="Arial"/>
                <a:sym typeface="Arial"/>
              </a:rPr>
              <a:t>Ce que nous avons entendu - sections et ramifications</a:t>
            </a:r>
            <a:endParaRPr b="1">
              <a:latin typeface="Arial"/>
              <a:ea typeface="Arial"/>
              <a:cs typeface="Arial"/>
              <a:sym typeface="Arial"/>
            </a:endParaRPr>
          </a:p>
        </p:txBody>
      </p:sp>
      <p:sp>
        <p:nvSpPr>
          <p:cNvPr id="145" name="Google Shape;145;p9"/>
          <p:cNvSpPr txBox="1"/>
          <p:nvPr>
            <p:ph idx="1" type="body"/>
          </p:nvPr>
        </p:nvSpPr>
        <p:spPr>
          <a:xfrm>
            <a:off x="311700" y="1152475"/>
            <a:ext cx="8520600" cy="3743400"/>
          </a:xfrm>
          <a:prstGeom prst="rect">
            <a:avLst/>
          </a:prstGeom>
          <a:noFill/>
          <a:ln>
            <a:noFill/>
          </a:ln>
        </p:spPr>
        <p:txBody>
          <a:bodyPr anchorCtr="0" anchor="t" bIns="91425" lIns="91425" spcFirstLastPara="1" rIns="91425" wrap="square" tIns="91425">
            <a:normAutofit fontScale="92500" lnSpcReduction="10000"/>
          </a:bodyPr>
          <a:lstStyle/>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L’expérience des sections et des ramifications diffère d’un endroit à l’autre.</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Les bénévoles se sentent parfois perdus ou ne savent pas trop comment faire les choses (p. ex. : organiser des activités, des réunions, s’occuper de l’administration, etc.).</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 recours excessif aux bénévoles, ce qui conduit à l’épuisement professionnel; certaines tâches bénévoles ressemblent à du travail non rémunéré.</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Les comités travaillent en vase clos; davantage de membres en région éloignée se sentent isolés.</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La nécessité de définir les services et les programmes offerts à l’échelle nationale et locale et d’en faire la distinction.</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Intérêt :</a:t>
            </a:r>
            <a:endParaRPr/>
          </a:p>
          <a:p>
            <a:pPr indent="-317500" lvl="1" marL="9144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davantage de ressources et une capacité accrue pour les initiatives en matière d’équité, de diversité et d’inclusion;</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plus d’intérêt pour les ressources ou le perfectionnement professionnel pour les réviseur·e·s;</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ct val="108108"/>
              <a:buFont typeface="Arial"/>
              <a:buChar char="○"/>
            </a:pPr>
            <a:r>
              <a:rPr lang="fr-CA">
                <a:solidFill>
                  <a:schemeClr val="dk1"/>
                </a:solidFill>
                <a:latin typeface="Arial"/>
                <a:ea typeface="Arial"/>
                <a:cs typeface="Arial"/>
                <a:sym typeface="Arial"/>
              </a:rPr>
              <a:t>du soutien pour les réviseur·e·s dans les nouveaux secteurs ou les secteurs spécialisés.</a:t>
            </a:r>
            <a:endParaRPr>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Les textes</dc:creator>
</cp:coreProperties>
</file>